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22"/>
  </p:notesMasterIdLst>
  <p:sldIdLst>
    <p:sldId id="271" r:id="rId3"/>
    <p:sldId id="1035" r:id="rId4"/>
    <p:sldId id="326" r:id="rId5"/>
    <p:sldId id="481" r:id="rId6"/>
    <p:sldId id="1040" r:id="rId7"/>
    <p:sldId id="259" r:id="rId8"/>
    <p:sldId id="264" r:id="rId9"/>
    <p:sldId id="260" r:id="rId10"/>
    <p:sldId id="474" r:id="rId11"/>
    <p:sldId id="984" r:id="rId12"/>
    <p:sldId id="1042" r:id="rId13"/>
    <p:sldId id="533" r:id="rId14"/>
    <p:sldId id="267" r:id="rId15"/>
    <p:sldId id="444" r:id="rId16"/>
    <p:sldId id="266" r:id="rId17"/>
    <p:sldId id="1041" r:id="rId18"/>
    <p:sldId id="511" r:id="rId19"/>
    <p:sldId id="1031" r:id="rId20"/>
    <p:sldId id="484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83F"/>
    <a:srgbClr val="D7D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327"/>
  </p:normalViewPr>
  <p:slideViewPr>
    <p:cSldViewPr snapToGrid="0">
      <p:cViewPr varScale="1">
        <p:scale>
          <a:sx n="82" d="100"/>
          <a:sy n="82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A2881-7012-D345-865C-105DA936FE67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8D0FE-3079-BF4D-B82E-650CB853A8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25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>
            <a:extLst>
              <a:ext uri="{FF2B5EF4-FFF2-40B4-BE49-F238E27FC236}">
                <a16:creationId xmlns:a16="http://schemas.microsoft.com/office/drawing/2014/main" id="{28EF6FCE-7AC7-F215-6DF4-7E799381C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egnaposto note 2">
            <a:extLst>
              <a:ext uri="{FF2B5EF4-FFF2-40B4-BE49-F238E27FC236}">
                <a16:creationId xmlns:a16="http://schemas.microsoft.com/office/drawing/2014/main" id="{F0D56FD1-82E4-706B-7DD0-CD288AE43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6" name="Segnaposto numero diapositiva 3">
            <a:extLst>
              <a:ext uri="{FF2B5EF4-FFF2-40B4-BE49-F238E27FC236}">
                <a16:creationId xmlns:a16="http://schemas.microsoft.com/office/drawing/2014/main" id="{145EAB93-C42E-B97B-2D1B-86B676FA96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09E3CF-BEDA-4916-83FF-DE556D059827}" type="slidenum">
              <a:rPr lang="it-IT" altLang="en-US" smtClean="0"/>
              <a:pPr/>
              <a:t>3</a:t>
            </a:fld>
            <a:endParaRPr lang="it-IT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>
            <a:extLst>
              <a:ext uri="{FF2B5EF4-FFF2-40B4-BE49-F238E27FC236}">
                <a16:creationId xmlns:a16="http://schemas.microsoft.com/office/drawing/2014/main" id="{00E7E928-D433-AE9E-BF04-CEC58F37C9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egnaposto note 2">
            <a:extLst>
              <a:ext uri="{FF2B5EF4-FFF2-40B4-BE49-F238E27FC236}">
                <a16:creationId xmlns:a16="http://schemas.microsoft.com/office/drawing/2014/main" id="{9489FA4C-C69A-052F-46B2-EB27DDDAF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676" name="Segnaposto numero diapositiva 3">
            <a:extLst>
              <a:ext uri="{FF2B5EF4-FFF2-40B4-BE49-F238E27FC236}">
                <a16:creationId xmlns:a16="http://schemas.microsoft.com/office/drawing/2014/main" id="{9314FC76-4829-88CB-F21A-C05903A3E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7090DB-66D1-4B7E-929F-E8E22495D595}" type="slidenum">
              <a:rPr lang="en-US" altLang="en-US" sz="1400" smtClean="0">
                <a:solidFill>
                  <a:srgbClr val="000000"/>
                </a:solidFill>
                <a:ea typeface="Lucida Sans Unicode" panose="020B0602030504020204" pitchFamily="34" charset="0"/>
                <a:cs typeface="Tahoma" panose="020B060403050404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z="1400">
              <a:solidFill>
                <a:srgbClr val="000000"/>
              </a:solidFill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B3C73D-A0E7-4630-8260-905F77572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5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5FD01B-673F-638C-BE65-5C16ADE0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645842-C48C-F156-16EF-C32BEE5AC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85FAC0-AACA-4A9E-EDBB-818CCFBBF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407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31A7BCC-081F-5FBA-B20C-58A6DCE68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643A95A-D940-77E3-4855-F856EA5A8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407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6831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6F9B5C-FF97-3134-5DC0-038F8ED54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4F3723F-D797-537F-CEA2-01240356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9524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200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72EE09-1E55-84F9-F84C-A9897B33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9161AE-F821-DE3F-D8C0-FFC0922D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667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D47B20-97C1-EFC9-ECC0-80BCB0F5B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967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60086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1C13DA-2DA4-0BE7-52BC-01533891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9FEB11-F246-60C0-9A95-FC3441D8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33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983F56-4865-FE8E-BC8C-CC68547B5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63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48244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E0B20E-0F36-52D4-172C-9E919EF3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1874D6-24F8-3392-8453-923CABF0A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8705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1186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1F1FD59-3E7B-B204-301F-4C19561C0D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2261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15DC2B9-5ABF-9F20-D0BC-3F2D255A4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2261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0884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olo Testo"/>
          <p:cNvSpPr txBox="1">
            <a:spLocks noGrp="1"/>
          </p:cNvSpPr>
          <p:nvPr>
            <p:ph type="title"/>
          </p:nvPr>
        </p:nvSpPr>
        <p:spPr>
          <a:xfrm>
            <a:off x="2152650" y="1131094"/>
            <a:ext cx="7886702" cy="994173"/>
          </a:xfrm>
          <a:prstGeom prst="rect">
            <a:avLst/>
          </a:prstGeom>
        </p:spPr>
        <p:txBody>
          <a:bodyPr lIns="68580" tIns="68580" rIns="68580" bIns="68580"/>
          <a:lstStyle>
            <a:lvl1pPr>
              <a:defRPr sz="4300"/>
            </a:lvl1pPr>
          </a:lstStyle>
          <a:p>
            <a:r>
              <a:t>Titolo Testo</a:t>
            </a:r>
          </a:p>
        </p:txBody>
      </p:sp>
      <p:sp>
        <p:nvSpPr>
          <p:cNvPr id="26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2152650" y="2226469"/>
            <a:ext cx="7886702" cy="3263504"/>
          </a:xfrm>
          <a:prstGeom prst="rect">
            <a:avLst/>
          </a:prstGeom>
        </p:spPr>
        <p:txBody>
          <a:bodyPr lIns="68580" tIns="68580" rIns="68580" bIns="68580"/>
          <a:lstStyle>
            <a:lvl1pPr marL="212271" indent="-212271">
              <a:defRPr sz="2600"/>
            </a:lvl1pPr>
            <a:lvl2pPr marL="476250" indent="-247650">
              <a:defRPr sz="2600"/>
            </a:lvl2pPr>
            <a:lvl3pPr marL="754380" indent="-297180">
              <a:defRPr sz="2600"/>
            </a:lvl3pPr>
            <a:lvl4pPr marL="1016000" indent="-330200">
              <a:defRPr sz="2600"/>
            </a:lvl4pPr>
            <a:lvl5pPr marL="1244600" indent="-330200">
              <a:defRPr sz="2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" name="Numero diapositiva">
            <a:extLst>
              <a:ext uri="{FF2B5EF4-FFF2-40B4-BE49-F238E27FC236}">
                <a16:creationId xmlns:a16="http://schemas.microsoft.com/office/drawing/2014/main" id="{B6B0A7AE-21A9-2306-2402-80E87E148C6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9823450" y="5653088"/>
            <a:ext cx="215900" cy="215900"/>
          </a:xfrm>
        </p:spPr>
        <p:txBody>
          <a:bodyPr lIns="68580" tIns="68580" rIns="68580" bIns="68580"/>
          <a:lstStyle>
            <a:lvl1pPr>
              <a:defRPr sz="1100"/>
            </a:lvl1pPr>
          </a:lstStyle>
          <a:p>
            <a:pPr>
              <a:defRPr/>
            </a:pPr>
            <a:fld id="{C1C81F27-3363-463D-A1C1-DFF61EDB6A9C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49769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A33135-6454-73A7-4B7D-94E4BE1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A77A5-F1E5-4657-849D-DA9C296CE175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ACBC65-E7C6-C5ED-3EC0-ADA159EF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BFC7BB-1A6C-285F-2A1F-BB848627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B262A-CE5D-4904-B3AF-B280EBE17F83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25990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A5056E-0981-5540-8F11-ECC006F4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462F4-22D1-44BA-8F69-454220A90AE7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B33B5F-0E55-448D-8E84-35531F3D9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9E2AB2-A566-0F58-256C-426C569C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29B26-2C16-4707-8984-F5BA2E2970D6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2419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B3C73D-A0E7-4630-8260-905F77572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7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291B4A-60E2-DDED-C61D-A1E4E359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33D5-F834-41B3-AE03-52C5FC235D2F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52434A-CC8A-A8A1-5528-718F1A62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7091AD-4E19-9B20-1C89-FD9D5303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BB482-C184-49F0-9F7F-03EEDC2E7CB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49687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3676F23-C37D-2E52-1768-58F9A0D4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C9A8A-6B7D-4F09-9694-2272EA0288A9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7F56495-5FDB-E677-66EB-DE7425C5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623FEB1-D73A-B44F-F221-70E918F8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3809D-9E67-4F5A-9F1A-E3B3633936D9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46208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03520057-73E5-1834-43B5-0E871CB4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5E7C6-A739-43A1-BEC6-74EB1D698913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C2EB34BC-D79A-C9B9-D7D3-1657EBFA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79FCC932-0F38-F165-9AF3-6CF53BFF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842C8-5071-477F-BAB2-03667B98529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89964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BAE77404-FECF-301D-1094-A67C17AA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C2E89-0B07-483F-8CD3-05675F149294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5081001D-E807-D8A8-A855-8743B6BEC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03A7E6B7-B171-65AC-9A42-2F0AADF0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DD3D-D673-42DE-ABA6-76809A6F977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5715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7B20562-0518-F473-D1F4-28210170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49E6-0B54-45B9-BD59-D3ADBC4BB7EC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8FE7D67D-966A-EF9B-3B64-7023C83F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FF6DA1EA-A967-3D0D-B198-115C44CB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3B4EA-7CB2-46AD-A040-4AE12C673EB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50476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90D9B8E-7321-A2E4-E634-F5658B4E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06188-F9A8-4C09-8289-A392FB036E97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9A2CE638-8204-542C-6077-0CBD51134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D81761BF-0E39-DD9D-69EA-224FAB77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AA4EE-510B-4617-A197-B79DAABABD2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36766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8FC60EDA-08F7-6289-9EB1-B2CA082B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6C6C-2948-4F27-ADB6-9429CB6CABFE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2AC4EC8-CAB7-920C-4348-7851453D3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C19117C5-C95A-0D57-FD74-C3F396BC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D1CD2-0D3D-405F-8AB3-88A86C57D28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23217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585A2F-D549-2008-A5B9-78914956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A9A8C-25BF-4A29-9BB8-8FBFCCFCE09B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3C43B-65EF-89CB-22BB-18F95729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EE6AFB-46D8-3651-6E3C-4DF46E73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52C0A-6544-4A3F-A670-9B5CF40CB41F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94074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1E4CE0-CBCB-FD58-112B-8042C980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DF88-0E29-4255-8F4E-010DFB646BB1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B8577E-86C5-0B79-9EF7-F8D283F42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735BFA-E44D-8398-16A5-034CF610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21BC8-B70B-4355-B6DA-6BC6D6407A02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33868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presentazione 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etano\Desktop\Varie\Loghi\SA_management_logos\SA_management_logo_ITA\SA_management_logo_ita.png">
            <a:extLst>
              <a:ext uri="{FF2B5EF4-FFF2-40B4-BE49-F238E27FC236}">
                <a16:creationId xmlns:a16="http://schemas.microsoft.com/office/drawing/2014/main" id="{8DBAEF3E-810A-0ED7-1653-01937DE32E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35861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B659219-E478-40D6-F1E2-6BBD6BF4E7CB}"/>
              </a:ext>
            </a:extLst>
          </p:cNvPr>
          <p:cNvSpPr/>
          <p:nvPr userDrawn="1"/>
        </p:nvSpPr>
        <p:spPr>
          <a:xfrm>
            <a:off x="-6350" y="1152525"/>
            <a:ext cx="527050" cy="28527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dirty="0"/>
          </a:p>
        </p:txBody>
      </p:sp>
      <p:pic>
        <p:nvPicPr>
          <p:cNvPr id="4" name="Immagine 9">
            <a:extLst>
              <a:ext uri="{FF2B5EF4-FFF2-40B4-BE49-F238E27FC236}">
                <a16:creationId xmlns:a16="http://schemas.microsoft.com/office/drawing/2014/main" id="{2FE18A41-964C-4F19-6757-AB225F5CD4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0138" y="5935663"/>
            <a:ext cx="22018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A24E37-2BD3-2916-1CD9-CB0C8F418B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90138" y="6646863"/>
            <a:ext cx="2201862" cy="196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it-IT" altLang="it-IT" sz="675" dirty="0">
                <a:solidFill>
                  <a:srgbClr val="767171"/>
                </a:solidFill>
                <a:latin typeface="Arial Narrow" panose="020B0606020202030204" pitchFamily="34" charset="0"/>
              </a:rPr>
              <a:t>SUSTAINABILITY MANAGEMENT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6B5F2B3-5416-CA4F-C9B3-6C21ACD8BBC2}"/>
              </a:ext>
            </a:extLst>
          </p:cNvPr>
          <p:cNvSpPr/>
          <p:nvPr userDrawn="1"/>
        </p:nvSpPr>
        <p:spPr>
          <a:xfrm rot="16200000">
            <a:off x="5880894" y="4758532"/>
            <a:ext cx="395287" cy="3803650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AAF012-219A-CC2D-B3A9-B30BEC8F06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3988" y="6488113"/>
            <a:ext cx="4225925" cy="30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it-IT" altLang="it-IT" sz="1350" dirty="0">
                <a:solidFill>
                  <a:srgbClr val="595959"/>
                </a:solidFill>
                <a:latin typeface="Arial Nova Cond Light" panose="020B0306020202020204" pitchFamily="34" charset="0"/>
              </a:rPr>
              <a:t>IDM SSSA</a:t>
            </a:r>
          </a:p>
        </p:txBody>
      </p:sp>
    </p:spTree>
    <p:extLst>
      <p:ext uri="{BB962C8B-B14F-4D97-AF65-F5344CB8AC3E}">
        <p14:creationId xmlns:p14="http://schemas.microsoft.com/office/powerpoint/2010/main" val="216852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4F43DA8-F96B-C74E-37F4-E0BBFB563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7D0778-B0FA-90BC-24E4-2526C7C0D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F4D25B6-47A3-C2F9-9E85-B71E3F028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9" name="Immagine 8" descr="Immagine che contiene simbolo, emblema, badge, cresta&#10;&#10;Descrizione generata automaticamente">
            <a:extLst>
              <a:ext uri="{FF2B5EF4-FFF2-40B4-BE49-F238E27FC236}">
                <a16:creationId xmlns:a16="http://schemas.microsoft.com/office/drawing/2014/main" id="{5C68FF6A-AD28-9ED4-B9F8-06CFFC7FC1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0" y="5760000"/>
            <a:ext cx="2844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22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userDrawn="1">
  <p:cSld name="Title + 1 colum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12">
            <a:extLst>
              <a:ext uri="{FF2B5EF4-FFF2-40B4-BE49-F238E27FC236}">
                <a16:creationId xmlns:a16="http://schemas.microsoft.com/office/drawing/2014/main" id="{F5FB2F94-F7AB-650E-2419-16940E59A0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714163" y="3175"/>
            <a:ext cx="238125" cy="6867525"/>
          </a:xfrm>
          <a:prstGeom prst="rect">
            <a:avLst/>
          </a:prstGeom>
          <a:gradFill rotWithShape="0">
            <a:gsLst>
              <a:gs pos="0">
                <a:srgbClr val="CDEFE6"/>
              </a:gs>
              <a:gs pos="100000">
                <a:srgbClr val="45BF9E"/>
              </a:gs>
            </a:gsLst>
            <a:lin ang="5400000"/>
          </a:gra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Google Shape;107;p12">
            <a:extLst>
              <a:ext uri="{FF2B5EF4-FFF2-40B4-BE49-F238E27FC236}">
                <a16:creationId xmlns:a16="http://schemas.microsoft.com/office/drawing/2014/main" id="{1C197A44-8FED-A576-C1C3-AF99B04978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0900" y="0"/>
            <a:ext cx="233363" cy="6858000"/>
          </a:xfrm>
          <a:prstGeom prst="rect">
            <a:avLst/>
          </a:prstGeom>
          <a:gradFill rotWithShape="0">
            <a:gsLst>
              <a:gs pos="0">
                <a:srgbClr val="EBFAD6"/>
              </a:gs>
              <a:gs pos="100000">
                <a:srgbClr val="89DC02"/>
              </a:gs>
            </a:gsLst>
            <a:lin ang="5400000"/>
          </a:gra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Google Shape;107;p12">
            <a:extLst>
              <a:ext uri="{FF2B5EF4-FFF2-40B4-BE49-F238E27FC236}">
                <a16:creationId xmlns:a16="http://schemas.microsoft.com/office/drawing/2014/main" id="{50FA00D3-46C3-7981-FAC8-850AB92EF5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44263" y="3175"/>
            <a:ext cx="230187" cy="6864350"/>
          </a:xfrm>
          <a:prstGeom prst="rect">
            <a:avLst/>
          </a:prstGeom>
          <a:gradFill rotWithShape="0">
            <a:gsLst>
              <a:gs pos="0">
                <a:srgbClr val="D9F3DF"/>
              </a:gs>
              <a:gs pos="100000">
                <a:srgbClr val="45BF5E"/>
              </a:gs>
            </a:gsLst>
            <a:lin ang="5400000"/>
          </a:gra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Google Shape;106;p12">
            <a:extLst>
              <a:ext uri="{FF2B5EF4-FFF2-40B4-BE49-F238E27FC236}">
                <a16:creationId xmlns:a16="http://schemas.microsoft.com/office/drawing/2014/main" id="{48FFAA5C-E9D2-CBB5-07CE-BFF632BE42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74450" y="3175"/>
            <a:ext cx="239713" cy="6867525"/>
          </a:xfrm>
          <a:prstGeom prst="rect">
            <a:avLst/>
          </a:prstGeom>
          <a:gradFill rotWithShape="0">
            <a:gsLst>
              <a:gs pos="0">
                <a:srgbClr val="D0ECD6"/>
              </a:gs>
              <a:gs pos="100000">
                <a:srgbClr val="3B8D61"/>
              </a:gs>
            </a:gsLst>
            <a:lin ang="5400000"/>
          </a:gra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Google Shape;106;p12">
            <a:extLst>
              <a:ext uri="{FF2B5EF4-FFF2-40B4-BE49-F238E27FC236}">
                <a16:creationId xmlns:a16="http://schemas.microsoft.com/office/drawing/2014/main" id="{B559BDB5-15E4-6718-94F2-A97B1AE27C28}"/>
              </a:ext>
            </a:extLst>
          </p:cNvPr>
          <p:cNvSpPr/>
          <p:nvPr userDrawn="1"/>
        </p:nvSpPr>
        <p:spPr>
          <a:xfrm>
            <a:off x="11952288" y="0"/>
            <a:ext cx="239712" cy="686752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Google Shape;93;p10">
            <a:extLst>
              <a:ext uri="{FF2B5EF4-FFF2-40B4-BE49-F238E27FC236}">
                <a16:creationId xmlns:a16="http://schemas.microsoft.com/office/drawing/2014/main" id="{113CA46C-1F7D-8129-BBE4-72BF058AB7AE}"/>
              </a:ext>
            </a:extLst>
          </p:cNvPr>
          <p:cNvSpPr/>
          <p:nvPr userDrawn="1"/>
        </p:nvSpPr>
        <p:spPr>
          <a:xfrm rot="16200000">
            <a:off x="794" y="477044"/>
            <a:ext cx="358775" cy="360363"/>
          </a:xfrm>
          <a:prstGeom prst="rect">
            <a:avLst/>
          </a:prstGeom>
          <a:gradFill>
            <a:gsLst>
              <a:gs pos="0">
                <a:srgbClr val="89DC02"/>
              </a:gs>
              <a:gs pos="100000">
                <a:schemeClr val="accent4">
                  <a:lumMod val="7500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2" name="Google Shape;65;p7"/>
          <p:cNvSpPr txBox="1">
            <a:spLocks noGrp="1"/>
          </p:cNvSpPr>
          <p:nvPr>
            <p:ph type="body" idx="1"/>
          </p:nvPr>
        </p:nvSpPr>
        <p:spPr>
          <a:xfrm>
            <a:off x="623392" y="1412777"/>
            <a:ext cx="10081120" cy="4963653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➝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⇾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￫"/>
              <a:defRPr sz="1400"/>
            </a:lvl9pPr>
          </a:lstStyle>
          <a:p>
            <a:endParaRPr dirty="0"/>
          </a:p>
        </p:txBody>
      </p:sp>
      <p:sp>
        <p:nvSpPr>
          <p:cNvPr id="19" name="Google Shape;64;p7"/>
          <p:cNvSpPr txBox="1">
            <a:spLocks noGrp="1"/>
          </p:cNvSpPr>
          <p:nvPr>
            <p:ph type="title"/>
          </p:nvPr>
        </p:nvSpPr>
        <p:spPr>
          <a:xfrm>
            <a:off x="609600" y="58333"/>
            <a:ext cx="10094912" cy="970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109;p12">
            <a:extLst>
              <a:ext uri="{FF2B5EF4-FFF2-40B4-BE49-F238E27FC236}">
                <a16:creationId xmlns:a16="http://schemas.microsoft.com/office/drawing/2014/main" id="{E88F862F-F836-75D9-BA5D-765D7C61336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377613" y="6307138"/>
            <a:ext cx="730250" cy="525462"/>
          </a:xfrm>
        </p:spPr>
        <p:txBody>
          <a:bodyPr spcFirstLastPara="1" lIns="91425" tIns="91425" rIns="91425" bIns="91425">
            <a:noAutofit/>
          </a:bodyPr>
          <a:lstStyle>
            <a:lvl1pPr lvl="0">
              <a:buNone/>
              <a:defRPr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C36AD71-AEBB-4594-93FC-B0B9DC441B5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227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4F43DA8-F96B-C74E-37F4-E0BBFB563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7D0778-B0FA-90BC-24E4-2526C7C0D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F4D25B6-47A3-C2F9-9E85-B71E3F028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4" name="Immagine 3" descr="Immagine che contiene simbolo, emblema, badge, cresta&#10;&#10;Descrizione generata automaticamente">
            <a:extLst>
              <a:ext uri="{FF2B5EF4-FFF2-40B4-BE49-F238E27FC236}">
                <a16:creationId xmlns:a16="http://schemas.microsoft.com/office/drawing/2014/main" id="{61BC5D0F-30D4-A7FD-C80E-48C7BE6DE5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0" y="5760000"/>
            <a:ext cx="2844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5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C59284-A912-7C3D-A5E3-8274D91F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55C444-3F25-E084-62AB-700F3B322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535368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0ABC498-82C6-0FA6-2624-54CFF15F4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1C59284-A912-7C3D-A5E3-8274D91F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55C444-3F25-E084-62AB-700F3B322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6078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13593A5-7B0F-788B-C96E-5B5F7D16AE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4B3BC8-A551-6A92-32C5-D7561C06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AC1881-7EA9-A332-9C1D-7AFDFBF5B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8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 descr="Immagine che contiene simbolo, emblema, badge, cresta&#10;&#10;Descrizione generata automaticamente">
            <a:extLst>
              <a:ext uri="{FF2B5EF4-FFF2-40B4-BE49-F238E27FC236}">
                <a16:creationId xmlns:a16="http://schemas.microsoft.com/office/drawing/2014/main" id="{947EA04A-AC32-A04F-6332-0F441CA94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0" y="5760000"/>
            <a:ext cx="2844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13593A5-7B0F-788B-C96E-5B5F7D16AE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8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4B3BC8-A551-6A92-32C5-D7561C06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AC1881-7EA9-A332-9C1D-7AFDFBF5B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8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47EA04A-AC32-A04F-6332-0F441CA94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0" y="5760000"/>
            <a:ext cx="2844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2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4DCA1D3-27DE-06CE-7AC4-C8889CE3D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63C0F7-F459-E1C1-D8DE-86B8D94E4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A5FC66-0475-CB74-41B7-968789612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37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4EFFBA8-4D15-97FD-9009-B6C6B0CFB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37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2740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EBB3747-60D1-8271-212C-D7E879E5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DDC73E-50CA-7D89-7F9C-25E0293C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20280-F2A9-3845-C52E-9642AB4EB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2FAE9-B2E9-D24C-B98E-1770E92A4481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70FAC3-6E0B-A0FE-803C-F4841A190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57F64-8E40-7D48-9C5A-9168E759EB0A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 descr="Immagine che contiene simbolo, emblema, badge, cresta&#10;&#10;Descrizione generata automaticamente">
            <a:extLst>
              <a:ext uri="{FF2B5EF4-FFF2-40B4-BE49-F238E27FC236}">
                <a16:creationId xmlns:a16="http://schemas.microsoft.com/office/drawing/2014/main" id="{51A1EDFF-EADE-1AAE-56BA-CFDADDBC32A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00" y="5760000"/>
            <a:ext cx="2844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6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49" r:id="rId3"/>
    <p:sldLayoutId id="2147483661" r:id="rId4"/>
    <p:sldLayoutId id="2147483650" r:id="rId5"/>
    <p:sldLayoutId id="2147483664" r:id="rId6"/>
    <p:sldLayoutId id="2147483651" r:id="rId7"/>
    <p:sldLayoutId id="2147483662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97E4B4B4-0B6C-F29D-7E09-ECB8E7ACE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E62C151A-B1D2-F9A8-33A6-487D3FB476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Modifica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F43E1D-4FE7-7600-A0BE-B5D754AAB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CDC5E0-3DFB-41C5-BA8C-B1913F1FD7F8}" type="datetimeFigureOut">
              <a:rPr lang="it-IT"/>
              <a:pPr>
                <a:defRPr/>
              </a:pPr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57878B-BE9C-71B4-1287-366349DCC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E56553-B64A-4965-D252-15D32EE55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405202D-AD49-42DD-B051-FD174B0C05BB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1863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9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iccardo.santolini@uniurb.i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oneear.2020.10.013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3280-021-01544-8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riccardo.santolini@uniurb.it" TargetMode="Externa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it.wikipedia.org/wiki/Bias_cognitivo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EF78BAFE-874C-62D7-DF30-3A88A0257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390" y="5783312"/>
            <a:ext cx="1363153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061A2354-C0BA-1948-12A1-B55AD97AD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098" y="5368578"/>
            <a:ext cx="4214756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b="1" i="1" dirty="0">
                <a:solidFill>
                  <a:srgbClr val="0070C0"/>
                </a:solidFill>
                <a:latin typeface="+mn-lt"/>
              </a:rPr>
              <a:t>Prof. Riccardo Santolini </a:t>
            </a:r>
          </a:p>
          <a:p>
            <a:pPr eaLnBrk="1" hangingPunct="1">
              <a:defRPr/>
            </a:pPr>
            <a:r>
              <a:rPr lang="it-IT" altLang="it-IT" b="1" i="1" dirty="0">
                <a:solidFill>
                  <a:srgbClr val="0070C0"/>
                </a:solidFill>
                <a:latin typeface="+mn-lt"/>
              </a:rPr>
              <a:t>Dott.ssa Giovanna Panza</a:t>
            </a:r>
          </a:p>
          <a:p>
            <a:pPr eaLnBrk="1" hangingPunct="1">
              <a:defRPr/>
            </a:pPr>
            <a:r>
              <a:rPr lang="it-IT" altLang="it-IT" sz="1200" b="1" i="1" dirty="0">
                <a:solidFill>
                  <a:srgbClr val="0070C0"/>
                </a:solidFill>
                <a:latin typeface="+mn-lt"/>
              </a:rPr>
              <a:t>Università degli Studi di Urbino Carlo Bo – DISTUM</a:t>
            </a:r>
          </a:p>
          <a:p>
            <a:pPr marL="182563" indent="0" eaLnBrk="1" hangingPunct="1">
              <a:defRPr/>
            </a:pPr>
            <a:r>
              <a:rPr lang="it-IT" altLang="it-IT" sz="1200" b="1" i="1" dirty="0">
                <a:solidFill>
                  <a:srgbClr val="0070C0"/>
                </a:solidFill>
                <a:latin typeface="+mn-lt"/>
              </a:rPr>
              <a:t>Gruppo di Ricerca sulla Didattica e l’Ambiente Comitato Nazionale per il Capitale Naturale</a:t>
            </a:r>
          </a:p>
          <a:p>
            <a:pPr eaLnBrk="1" hangingPunct="1">
              <a:defRPr/>
            </a:pPr>
            <a:r>
              <a:rPr lang="en-GB" sz="1200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1200" i="1" dirty="0">
                <a:solidFill>
                  <a:srgbClr val="0070C0"/>
                </a:solidFill>
                <a:latin typeface="+mn-lt"/>
                <a:hlinkClick r:id="rId3"/>
              </a:rPr>
              <a:t>riccardo.santolini@uniurb.it</a:t>
            </a:r>
            <a:endParaRPr lang="it-IT" altLang="it-IT" sz="16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25C4F20-4DDB-AF94-5505-1DC9CF6FD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756" y="1117440"/>
            <a:ext cx="4563112" cy="21338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BAB4869-E22D-8AFB-77AC-6CA862422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756" y="104427"/>
            <a:ext cx="4368488" cy="103971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0D48C4D-7174-47C9-BC5C-A4C5F2014761}"/>
              </a:ext>
            </a:extLst>
          </p:cNvPr>
          <p:cNvSpPr txBox="1"/>
          <p:nvPr/>
        </p:nvSpPr>
        <p:spPr>
          <a:xfrm>
            <a:off x="0" y="331776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BIODIVERSITA’ E COMPORTAMENTI, </a:t>
            </a:r>
          </a:p>
          <a:p>
            <a:pPr algn="ctr"/>
            <a:r>
              <a:rPr lang="it-IT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CONSIDERAZIONI PER IL MANTENIMENTO DELLE FUNZIONI </a:t>
            </a:r>
          </a:p>
          <a:p>
            <a:pPr algn="ctr"/>
            <a:r>
              <a:rPr lang="it-IT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CAPITALE NATURALE</a:t>
            </a:r>
          </a:p>
        </p:txBody>
      </p:sp>
    </p:spTree>
    <p:extLst>
      <p:ext uri="{BB962C8B-B14F-4D97-AF65-F5344CB8AC3E}">
        <p14:creationId xmlns:p14="http://schemas.microsoft.com/office/powerpoint/2010/main" val="272794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61">
            <a:extLst>
              <a:ext uri="{FF2B5EF4-FFF2-40B4-BE49-F238E27FC236}">
                <a16:creationId xmlns:a16="http://schemas.microsoft.com/office/drawing/2014/main" id="{C5EF1A65-5998-BEFB-FBB4-D8A82951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466" y="2737723"/>
            <a:ext cx="4582188" cy="340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" name="Rectangle 262">
            <a:extLst>
              <a:ext uri="{FF2B5EF4-FFF2-40B4-BE49-F238E27FC236}">
                <a16:creationId xmlns:a16="http://schemas.microsoft.com/office/drawing/2014/main" id="{727F3079-B6EB-FCBA-5E9C-8EFAA1EC616E}"/>
              </a:ext>
            </a:extLst>
          </p:cNvPr>
          <p:cNvSpPr/>
          <p:nvPr/>
        </p:nvSpPr>
        <p:spPr>
          <a:xfrm>
            <a:off x="1774826" y="6142039"/>
            <a:ext cx="206375" cy="204787"/>
          </a:xfrm>
          <a:prstGeom prst="rect">
            <a:avLst/>
          </a:prstGeom>
          <a:solidFill>
            <a:srgbClr val="FF80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F572DCB8-D6D4-DB20-5446-FE0356B4A4C9}"/>
              </a:ext>
            </a:extLst>
          </p:cNvPr>
          <p:cNvSpPr/>
          <p:nvPr/>
        </p:nvSpPr>
        <p:spPr>
          <a:xfrm>
            <a:off x="1774826" y="6556376"/>
            <a:ext cx="206375" cy="206375"/>
          </a:xfrm>
          <a:prstGeom prst="rect">
            <a:avLst/>
          </a:prstGeom>
          <a:solidFill>
            <a:srgbClr val="00A933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EC17DA3E-B4F6-E759-A502-8E821EB71685}"/>
              </a:ext>
            </a:extLst>
          </p:cNvPr>
          <p:cNvSpPr/>
          <p:nvPr/>
        </p:nvSpPr>
        <p:spPr>
          <a:xfrm>
            <a:off x="2044700" y="6108700"/>
            <a:ext cx="1963738" cy="4143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64" tIns="40832" rIns="81664" bIns="40832"/>
          <a:lstStyle/>
          <a:p>
            <a:pPr>
              <a:defRPr/>
            </a:pP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Perdita di habitat</a:t>
            </a:r>
            <a:endParaRPr lang="en-US" sz="1633" spc="-1" dirty="0">
              <a:latin typeface="Arial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2491E5F-FEEA-11EE-ABCF-24B834B6F9C6}"/>
              </a:ext>
            </a:extLst>
          </p:cNvPr>
          <p:cNvSpPr/>
          <p:nvPr/>
        </p:nvSpPr>
        <p:spPr>
          <a:xfrm>
            <a:off x="2044700" y="6500814"/>
            <a:ext cx="1595438" cy="3127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64" tIns="40832" rIns="81664" bIns="40832"/>
          <a:lstStyle/>
          <a:p>
            <a:pPr>
              <a:defRPr/>
            </a:pPr>
            <a:r>
              <a:rPr lang="en-US" sz="1633" spc="-1" dirty="0">
                <a:solidFill>
                  <a:srgbClr val="000000"/>
                </a:solidFill>
                <a:latin typeface="Arial"/>
                <a:ea typeface="DejaVu Sans"/>
              </a:rPr>
              <a:t>Habitat </a:t>
            </a:r>
            <a:r>
              <a:rPr lang="en-US" sz="1633" spc="-1" dirty="0" err="1">
                <a:solidFill>
                  <a:srgbClr val="000000"/>
                </a:solidFill>
                <a:latin typeface="Arial"/>
                <a:ea typeface="DejaVu Sans"/>
              </a:rPr>
              <a:t>adatto</a:t>
            </a:r>
            <a:endParaRPr lang="en-US" sz="1633" spc="-1" dirty="0">
              <a:latin typeface="Arial"/>
            </a:endParaRPr>
          </a:p>
        </p:txBody>
      </p:sp>
      <p:pic>
        <p:nvPicPr>
          <p:cNvPr id="6151" name="Picture 2" descr="C:\Users\Utente\Desktop\JURI\CFS\LIFE\val tovanella\foto\campanula_morettiana6.JPG">
            <a:extLst>
              <a:ext uri="{FF2B5EF4-FFF2-40B4-BE49-F238E27FC236}">
                <a16:creationId xmlns:a16="http://schemas.microsoft.com/office/drawing/2014/main" id="{E7A96680-1F96-5130-B244-00B3588D9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0797" y="693452"/>
            <a:ext cx="2567526" cy="192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">
            <a:extLst>
              <a:ext uri="{FF2B5EF4-FFF2-40B4-BE49-F238E27FC236}">
                <a16:creationId xmlns:a16="http://schemas.microsoft.com/office/drawing/2014/main" id="{5DFC5704-E3E4-3A2A-C923-FC198A7E3C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1552" y="4647038"/>
            <a:ext cx="3413066" cy="169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1 23">
            <a:extLst>
              <a:ext uri="{FF2B5EF4-FFF2-40B4-BE49-F238E27FC236}">
                <a16:creationId xmlns:a16="http://schemas.microsoft.com/office/drawing/2014/main" id="{6456E953-9C27-DB2C-DB58-3937B2FDEB23}"/>
              </a:ext>
            </a:extLst>
          </p:cNvPr>
          <p:cNvCxnSpPr/>
          <p:nvPr/>
        </p:nvCxnSpPr>
        <p:spPr>
          <a:xfrm>
            <a:off x="1524000" y="571500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52AB3AE6-621E-3FB2-52A2-3AE7C27BB77C}"/>
              </a:ext>
            </a:extLst>
          </p:cNvPr>
          <p:cNvSpPr txBox="1">
            <a:spLocks/>
          </p:cNvSpPr>
          <p:nvPr/>
        </p:nvSpPr>
        <p:spPr>
          <a:xfrm>
            <a:off x="1427584" y="-21923"/>
            <a:ext cx="86234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0070C0"/>
                </a:solidFill>
                <a:ea typeface="+mj-ea"/>
              </a:rPr>
              <a:t>Flora d’alta quota, endemismi &amp; </a:t>
            </a:r>
            <a:r>
              <a:rPr lang="it-IT" sz="3200" b="1" dirty="0" err="1">
                <a:solidFill>
                  <a:srgbClr val="0070C0"/>
                </a:solidFill>
                <a:ea typeface="+mj-ea"/>
              </a:rPr>
              <a:t>climate</a:t>
            </a:r>
            <a:r>
              <a:rPr lang="it-IT" sz="3200" b="1" dirty="0">
                <a:solidFill>
                  <a:srgbClr val="0070C0"/>
                </a:solidFill>
                <a:ea typeface="+mj-ea"/>
              </a:rPr>
              <a:t> </a:t>
            </a:r>
            <a:r>
              <a:rPr lang="it-IT" sz="3200" b="1" dirty="0" err="1">
                <a:solidFill>
                  <a:srgbClr val="0070C0"/>
                </a:solidFill>
                <a:ea typeface="+mj-ea"/>
              </a:rPr>
              <a:t>change</a:t>
            </a:r>
            <a:endParaRPr lang="it-CH" sz="3200" b="1" dirty="0">
              <a:solidFill>
                <a:srgbClr val="0070C0"/>
              </a:solidFill>
              <a:ea typeface="+mj-ea"/>
            </a:endParaRPr>
          </a:p>
        </p:txBody>
      </p:sp>
      <p:sp>
        <p:nvSpPr>
          <p:cNvPr id="6155" name="CasellaDiTesto 25">
            <a:extLst>
              <a:ext uri="{FF2B5EF4-FFF2-40B4-BE49-F238E27FC236}">
                <a16:creationId xmlns:a16="http://schemas.microsoft.com/office/drawing/2014/main" id="{CD765809-7C7A-149A-21D8-98F9778C9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700088"/>
            <a:ext cx="526891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latin typeface="+mn-lt"/>
              </a:rPr>
              <a:t>Circa 20% della flora italiana è endemica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latin typeface="+mn-lt"/>
              </a:rPr>
              <a:t>La flora d’alta quota è ricca di endemismi legati a climi freddi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latin typeface="+mn-lt"/>
              </a:rPr>
              <a:t>Molte di queste specie subiranno una drastica </a:t>
            </a:r>
            <a:r>
              <a:rPr lang="it-IT" altLang="it-IT" sz="2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riduzione</a:t>
            </a:r>
            <a:r>
              <a:rPr lang="it-IT" altLang="it-IT" sz="2200" dirty="0">
                <a:latin typeface="+mn-lt"/>
              </a:rPr>
              <a:t> delle popolazioni e della distribuzione nei prossimi decenni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latin typeface="+mn-lt"/>
              </a:rPr>
              <a:t>Sono minacciate dalle attività antropiche che si spingono sempre più in alto</a:t>
            </a:r>
          </a:p>
        </p:txBody>
      </p:sp>
      <p:sp>
        <p:nvSpPr>
          <p:cNvPr id="6156" name="Rettangolo 1">
            <a:extLst>
              <a:ext uri="{FF2B5EF4-FFF2-40B4-BE49-F238E27FC236}">
                <a16:creationId xmlns:a16="http://schemas.microsoft.com/office/drawing/2014/main" id="{D1B498C0-256B-A1FE-42A5-D4B7E102E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4" y="3514726"/>
            <a:ext cx="1316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/>
              <a:t>2060-80</a:t>
            </a:r>
            <a:endParaRPr lang="it-IT" altLang="en-US" sz="2400" b="1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E64F92-8434-1685-2ED9-42FCA25F6A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261" y="6084512"/>
            <a:ext cx="2209992" cy="678239"/>
          </a:xfrm>
          <a:prstGeom prst="rect">
            <a:avLst/>
          </a:prstGeom>
        </p:spPr>
      </p:pic>
      <p:pic>
        <p:nvPicPr>
          <p:cNvPr id="2" name="Immagine 3">
            <a:extLst>
              <a:ext uri="{FF2B5EF4-FFF2-40B4-BE49-F238E27FC236}">
                <a16:creationId xmlns:a16="http://schemas.microsoft.com/office/drawing/2014/main" id="{912B18E3-5045-248D-D3D1-7CF3A72F2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4261" y="4738696"/>
            <a:ext cx="2012834" cy="10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41A120A-87BC-9957-A33F-2874BD269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7" y="975301"/>
            <a:ext cx="6401954" cy="45181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B85DD5-1426-26C8-EA5B-EB07F8953E39}"/>
              </a:ext>
            </a:extLst>
          </p:cNvPr>
          <p:cNvSpPr txBox="1"/>
          <p:nvPr/>
        </p:nvSpPr>
        <p:spPr>
          <a:xfrm>
            <a:off x="520943" y="975301"/>
            <a:ext cx="756285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Il ritmo annuale della fauna selvatica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C0754F-EE9E-9AB8-F939-606FC737D9C9}"/>
              </a:ext>
            </a:extLst>
          </p:cNvPr>
          <p:cNvSpPr txBox="1"/>
          <p:nvPr/>
        </p:nvSpPr>
        <p:spPr>
          <a:xfrm>
            <a:off x="6616072" y="2909485"/>
            <a:ext cx="2257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/>
              <a:t>Disturbi</a:t>
            </a:r>
          </a:p>
          <a:p>
            <a:pPr marL="285750" indent="-285750">
              <a:buFontTx/>
              <a:buChar char="-"/>
            </a:pPr>
            <a:r>
              <a:rPr lang="it-IT" dirty="0"/>
              <a:t>Luminoso</a:t>
            </a:r>
          </a:p>
          <a:p>
            <a:pPr marL="285750" indent="-285750">
              <a:buFontTx/>
              <a:buChar char="-"/>
            </a:pPr>
            <a:r>
              <a:rPr lang="it-IT" dirty="0"/>
              <a:t>Rumore</a:t>
            </a:r>
          </a:p>
          <a:p>
            <a:pPr marL="285750" indent="-285750">
              <a:buFontTx/>
              <a:buChar char="-"/>
            </a:pPr>
            <a:r>
              <a:rPr lang="it-IT" dirty="0"/>
              <a:t>Presenze</a:t>
            </a:r>
          </a:p>
          <a:p>
            <a:pPr marL="285750" indent="-285750">
              <a:buFontTx/>
              <a:buChar char="-"/>
            </a:pPr>
            <a:r>
              <a:rPr lang="it-IT" dirty="0"/>
              <a:t>Alterazione habitat</a:t>
            </a:r>
          </a:p>
          <a:p>
            <a:pPr marL="285750" indent="-285750">
              <a:buFontTx/>
              <a:buChar char="-"/>
            </a:pPr>
            <a:r>
              <a:rPr lang="it-IT" dirty="0"/>
              <a:t>….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EAB03BF-6134-771A-B00E-AFFABBA9BD1F}"/>
              </a:ext>
            </a:extLst>
          </p:cNvPr>
          <p:cNvSpPr txBox="1"/>
          <p:nvPr/>
        </p:nvSpPr>
        <p:spPr>
          <a:xfrm>
            <a:off x="9174700" y="1527568"/>
            <a:ext cx="3017300" cy="4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Effetti</a:t>
            </a:r>
            <a:endParaRPr lang="it-IT" sz="1800" u="sng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Modificazione: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comportamento (es.  difficoltà di individuare prede e predatore)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territorio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densità (diminuzione)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……..</a:t>
            </a:r>
            <a:endParaRPr lang="it-IT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Fisiologia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Metabolismo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Stress (+cortisolo)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Consumi energetici eccessivi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Diminuzione di produttività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Diminuzione risposta immunitaria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it-IT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………</a:t>
            </a:r>
            <a:endParaRPr lang="it-IT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2AAD5EBB-DDCE-DB08-240C-57C621EE0363}"/>
              </a:ext>
            </a:extLst>
          </p:cNvPr>
          <p:cNvSpPr/>
          <p:nvPr/>
        </p:nvSpPr>
        <p:spPr>
          <a:xfrm>
            <a:off x="8573424" y="1695635"/>
            <a:ext cx="601276" cy="394604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623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4D6865A-C1F9-1939-F95E-A096DD25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695" y="2735366"/>
            <a:ext cx="4838238" cy="40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11">
            <a:extLst>
              <a:ext uri="{FF2B5EF4-FFF2-40B4-BE49-F238E27FC236}">
                <a16:creationId xmlns:a16="http://schemas.microsoft.com/office/drawing/2014/main" id="{27C53154-9118-3210-F792-85BCC376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766" y="3803160"/>
            <a:ext cx="4505313" cy="303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A3EF11A-17DE-4637-9021-6379828A40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693" y="444341"/>
            <a:ext cx="3375297" cy="25314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B0D1236-C9AF-4FCC-A088-4BD7CBAA9A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19" y="280016"/>
            <a:ext cx="2792113" cy="3722817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8C92BDD-F465-427A-A034-85C93878B671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143875" y="1612858"/>
            <a:ext cx="1390344" cy="8826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ECAF62C-656F-4F0D-B26F-020539DD24CF}"/>
              </a:ext>
            </a:extLst>
          </p:cNvPr>
          <p:cNvSpPr txBox="1"/>
          <p:nvPr/>
        </p:nvSpPr>
        <p:spPr>
          <a:xfrm>
            <a:off x="9534219" y="1428192"/>
            <a:ext cx="105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pascoli</a:t>
            </a:r>
            <a:endParaRPr lang="en-US" dirty="0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D762AEF-0AD9-47F4-9097-9A2F07508AD4}"/>
              </a:ext>
            </a:extLst>
          </p:cNvPr>
          <p:cNvCxnSpPr>
            <a:cxnSpLocks/>
          </p:cNvCxnSpPr>
          <p:nvPr/>
        </p:nvCxnSpPr>
        <p:spPr>
          <a:xfrm flipV="1">
            <a:off x="972622" y="2593910"/>
            <a:ext cx="1052630" cy="28924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D3611B5-6B16-4BE2-A071-447EFB34F890}"/>
              </a:ext>
            </a:extLst>
          </p:cNvPr>
          <p:cNvSpPr txBox="1"/>
          <p:nvPr/>
        </p:nvSpPr>
        <p:spPr>
          <a:xfrm>
            <a:off x="315576" y="5486400"/>
            <a:ext cx="105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torrenti</a:t>
            </a:r>
            <a:endParaRPr lang="en-US" dirty="0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2DCC5BB-D53A-427E-ABE2-FBBFFCABE023}"/>
              </a:ext>
            </a:extLst>
          </p:cNvPr>
          <p:cNvCxnSpPr>
            <a:cxnSpLocks/>
          </p:cNvCxnSpPr>
          <p:nvPr/>
        </p:nvCxnSpPr>
        <p:spPr>
          <a:xfrm flipH="1">
            <a:off x="2481943" y="1085850"/>
            <a:ext cx="1659504" cy="10975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ABCDF9A-D1EC-4E0A-9E5C-290DEA833D48}"/>
              </a:ext>
            </a:extLst>
          </p:cNvPr>
          <p:cNvSpPr txBox="1"/>
          <p:nvPr/>
        </p:nvSpPr>
        <p:spPr>
          <a:xfrm>
            <a:off x="4096975" y="856867"/>
            <a:ext cx="105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prati</a:t>
            </a:r>
            <a:endParaRPr lang="en-US" dirty="0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C023BA9E-006A-48A5-91B0-A157E86A4D76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7844390" y="580528"/>
            <a:ext cx="1468314" cy="6696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5C08AAC-D2CD-450E-93D4-5DD4F606AD79}"/>
              </a:ext>
            </a:extLst>
          </p:cNvPr>
          <p:cNvSpPr txBox="1"/>
          <p:nvPr/>
        </p:nvSpPr>
        <p:spPr>
          <a:xfrm>
            <a:off x="9312704" y="395862"/>
            <a:ext cx="105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boschi</a:t>
            </a:r>
            <a:endParaRPr lang="en-US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43B79AC-1F63-4595-89EF-59B9EFFF8057}"/>
              </a:ext>
            </a:extLst>
          </p:cNvPr>
          <p:cNvSpPr txBox="1"/>
          <p:nvPr/>
        </p:nvSpPr>
        <p:spPr>
          <a:xfrm>
            <a:off x="3093748" y="3024837"/>
            <a:ext cx="43916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latin typeface="Agency FB" panose="020B0503020202020204" pitchFamily="34" charset="0"/>
              </a:rPr>
              <a:t>Nei terreni alpini vivono oltre </a:t>
            </a:r>
            <a:r>
              <a:rPr lang="it-IT" sz="1000" b="1" dirty="0">
                <a:latin typeface="Agency FB" panose="020B0503020202020204" pitchFamily="34" charset="0"/>
              </a:rPr>
              <a:t>10 000 diverse varietà di microorganismi come funghi e batteri</a:t>
            </a:r>
            <a:r>
              <a:rPr lang="it-IT" sz="1000" dirty="0">
                <a:latin typeface="Agency FB" panose="020B0503020202020204" pitchFamily="34" charset="0"/>
              </a:rPr>
              <a:t>. Nell’area alpina, il 90% del carbonio è presente nel suolo</a:t>
            </a:r>
          </a:p>
          <a:p>
            <a:endParaRPr lang="it-IT" sz="1000" dirty="0">
              <a:latin typeface="Agency FB" panose="020B0503020202020204" pitchFamily="34" charset="0"/>
            </a:endParaRPr>
          </a:p>
          <a:p>
            <a:r>
              <a:rPr lang="it-IT" sz="1000" dirty="0">
                <a:latin typeface="Agency FB" panose="020B0503020202020204" pitchFamily="34" charset="0"/>
              </a:rPr>
              <a:t>Anche per quanto riguarda i cambiamenti della vegetazione alpina causati dal riscaldamento globale, i terreni giocano un ruolo fondamentale e finora completamente sconosciuto. </a:t>
            </a:r>
            <a:endParaRPr lang="en-US" sz="1000" dirty="0">
              <a:latin typeface="Agency FB" panose="020B0503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E80793-9CB0-4782-88AD-08ECA6FFAB28}"/>
              </a:ext>
            </a:extLst>
          </p:cNvPr>
          <p:cNvSpPr txBox="1">
            <a:spLocks/>
          </p:cNvSpPr>
          <p:nvPr/>
        </p:nvSpPr>
        <p:spPr>
          <a:xfrm>
            <a:off x="0" y="-117429"/>
            <a:ext cx="1219200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0070C0"/>
                </a:solidFill>
                <a:ea typeface="+mj-ea"/>
              </a:rPr>
              <a:t>Il valore degli ecosistemi</a:t>
            </a:r>
            <a:endParaRPr lang="it-CH" sz="3200" b="1" dirty="0">
              <a:solidFill>
                <a:srgbClr val="0070C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59398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5CF4EC6-942A-0CD4-5DCF-7F7A88AFAB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9" y="457199"/>
            <a:ext cx="3914105" cy="52952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2848F26-6A8D-49C1-F3D0-EE1E283DEF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376" y="457199"/>
            <a:ext cx="3840480" cy="52535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1638FD1-2C0E-CCBC-1875-D880C84933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856" y="970515"/>
            <a:ext cx="3716143" cy="370123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5A27412-B8BC-57C4-A7D4-A732B3CA50C4}"/>
              </a:ext>
            </a:extLst>
          </p:cNvPr>
          <p:cNvSpPr/>
          <p:nvPr/>
        </p:nvSpPr>
        <p:spPr>
          <a:xfrm>
            <a:off x="390698" y="5594465"/>
            <a:ext cx="207818" cy="21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73431C1-B373-9278-C6D5-6C70D8F20385}"/>
              </a:ext>
            </a:extLst>
          </p:cNvPr>
          <p:cNvSpPr/>
          <p:nvPr/>
        </p:nvSpPr>
        <p:spPr>
          <a:xfrm>
            <a:off x="4531467" y="5594464"/>
            <a:ext cx="207818" cy="21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F60189F-43F6-098C-F15C-DD4A8C63C487}"/>
              </a:ext>
            </a:extLst>
          </p:cNvPr>
          <p:cNvSpPr/>
          <p:nvPr/>
        </p:nvSpPr>
        <p:spPr>
          <a:xfrm>
            <a:off x="8579764" y="4339244"/>
            <a:ext cx="240039" cy="232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D15B64C5-ABA1-8952-6EAE-CE89ADEB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6" y="0"/>
            <a:ext cx="10515600" cy="540326"/>
          </a:xfrm>
        </p:spPr>
        <p:txBody>
          <a:bodyPr/>
          <a:lstStyle/>
          <a:p>
            <a:r>
              <a:rPr lang="it-IT" dirty="0"/>
              <a:t>Cosa fa….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la Montagna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74E0C3-2B5A-4D36-E771-09351CF79D42}"/>
              </a:ext>
            </a:extLst>
          </p:cNvPr>
          <p:cNvSpPr txBox="1"/>
          <p:nvPr/>
        </p:nvSpPr>
        <p:spPr>
          <a:xfrm>
            <a:off x="2943225" y="11811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Ecosistemi</a:t>
            </a:r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FE715A-DBF9-D4B4-3C46-8597524EB356}"/>
              </a:ext>
            </a:extLst>
          </p:cNvPr>
          <p:cNvSpPr txBox="1"/>
          <p:nvPr/>
        </p:nvSpPr>
        <p:spPr>
          <a:xfrm>
            <a:off x="7086600" y="12419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Boschi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86F0D6-6279-D4DB-E842-B13E669471C4}"/>
              </a:ext>
            </a:extLst>
          </p:cNvPr>
          <p:cNvSpPr txBox="1"/>
          <p:nvPr/>
        </p:nvSpPr>
        <p:spPr>
          <a:xfrm>
            <a:off x="8593127" y="4855800"/>
            <a:ext cx="35926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i="1" dirty="0">
                <a:latin typeface="Bahnschrift SemiLight SemiConde" panose="020B0502040204020203" pitchFamily="34" charset="0"/>
              </a:rPr>
              <a:t>C’è bisogno di foreste naturali in cui l’impronta ecologica dell’uomo si perda per lasciar spazio ad ecosistemi naturali (</a:t>
            </a:r>
            <a:r>
              <a:rPr lang="it-IT" altLang="it-IT" sz="1400" b="1" i="1" dirty="0" err="1">
                <a:latin typeface="Bahnschrift SemiLight SemiConde" panose="020B0502040204020203" pitchFamily="34" charset="0"/>
              </a:rPr>
              <a:t>rewilding</a:t>
            </a:r>
            <a:r>
              <a:rPr lang="it-IT" altLang="it-IT" sz="1400" b="1" i="1" dirty="0">
                <a:latin typeface="Bahnschrift SemiLight SemiConde" panose="020B0502040204020203" pitchFamily="34" charset="0"/>
              </a:rPr>
              <a:t>)… e alle sue funzioni</a:t>
            </a: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7B0C67A9-4D36-60F2-1DED-68E4FBAFE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7510" y="5809907"/>
            <a:ext cx="2012834" cy="10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55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16B22875-11A4-F65E-CA9B-7E5968A4D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913" y="4594225"/>
            <a:ext cx="924046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>
            <a:extLst>
              <a:ext uri="{FF2B5EF4-FFF2-40B4-BE49-F238E27FC236}">
                <a16:creationId xmlns:a16="http://schemas.microsoft.com/office/drawing/2014/main" id="{4F6658A8-2D77-1D3A-102F-7256626C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7236" y="2749681"/>
            <a:ext cx="2664953" cy="200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3">
            <a:extLst>
              <a:ext uri="{FF2B5EF4-FFF2-40B4-BE49-F238E27FC236}">
                <a16:creationId xmlns:a16="http://schemas.microsoft.com/office/drawing/2014/main" id="{416592FB-5AB6-BBDA-08A2-47FD3BC28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839" y="2731167"/>
            <a:ext cx="2750270" cy="20636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4">
            <a:extLst>
              <a:ext uri="{FF2B5EF4-FFF2-40B4-BE49-F238E27FC236}">
                <a16:creationId xmlns:a16="http://schemas.microsoft.com/office/drawing/2014/main" id="{11A7D425-9C53-4CE3-18EC-3A63FBDFD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0420" y="2802145"/>
            <a:ext cx="2089150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6" name="Rettangolo 8">
            <a:extLst>
              <a:ext uri="{FF2B5EF4-FFF2-40B4-BE49-F238E27FC236}">
                <a16:creationId xmlns:a16="http://schemas.microsoft.com/office/drawing/2014/main" id="{66D1A465-5FC4-A1D2-0A9F-AD49EFD9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773" y="4388644"/>
            <a:ext cx="1831975" cy="365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it-IT" sz="1777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Fiume </a:t>
            </a:r>
            <a:r>
              <a:rPr lang="en-US" altLang="it-IT" sz="1777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Marecchia</a:t>
            </a:r>
            <a:endParaRPr lang="it-IT" altLang="it-IT" sz="1777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087" name="Rettangolo 8">
            <a:extLst>
              <a:ext uri="{FF2B5EF4-FFF2-40B4-BE49-F238E27FC236}">
                <a16:creationId xmlns:a16="http://schemas.microsoft.com/office/drawing/2014/main" id="{3AF7F622-B65F-D591-897F-090F5635E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896" y="2719520"/>
            <a:ext cx="1481137" cy="365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it-IT" sz="1777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Fiume </a:t>
            </a:r>
            <a:r>
              <a:rPr lang="en-US" altLang="it-IT" sz="1777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Foglia</a:t>
            </a:r>
            <a:endParaRPr lang="it-IT" altLang="it-IT" sz="1777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9400" name="Picture 6" descr="Marecchia-Foglia bosco">
            <a:extLst>
              <a:ext uri="{FF2B5EF4-FFF2-40B4-BE49-F238E27FC236}">
                <a16:creationId xmlns:a16="http://schemas.microsoft.com/office/drawing/2014/main" id="{B12E8264-B019-E31F-41BE-7719AB40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95" y="38014"/>
            <a:ext cx="3789912" cy="268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AutoShape 14" descr="Risultati immagini per hera">
            <a:extLst>
              <a:ext uri="{FF2B5EF4-FFF2-40B4-BE49-F238E27FC236}">
                <a16:creationId xmlns:a16="http://schemas.microsoft.com/office/drawing/2014/main" id="{E22643D6-F456-C100-96B0-7EA71364B9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8314" y="-209550"/>
            <a:ext cx="1419225" cy="534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it-IT" altLang="it-IT" sz="1777"/>
          </a:p>
        </p:txBody>
      </p:sp>
      <p:sp>
        <p:nvSpPr>
          <p:cNvPr id="46091" name="AutoShape 16" descr="Risultati immagini per hera">
            <a:extLst>
              <a:ext uri="{FF2B5EF4-FFF2-40B4-BE49-F238E27FC236}">
                <a16:creationId xmlns:a16="http://schemas.microsoft.com/office/drawing/2014/main" id="{B8719A53-B7EE-B273-C12C-52611C80FA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89126" y="-58738"/>
            <a:ext cx="1419225" cy="534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it-IT" altLang="it-IT" sz="1777"/>
          </a:p>
        </p:txBody>
      </p:sp>
      <p:pic>
        <p:nvPicPr>
          <p:cNvPr id="59403" name="Immagine 16" descr="https://upload.wikimedia.org/wikipedia/it/4/4a/Logo_Hera.jpg">
            <a:extLst>
              <a:ext uri="{FF2B5EF4-FFF2-40B4-BE49-F238E27FC236}">
                <a16:creationId xmlns:a16="http://schemas.microsoft.com/office/drawing/2014/main" id="{83466659-BCB5-181B-BFC2-68F4BDA4D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2625" y="5978398"/>
            <a:ext cx="10223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2" descr="C:\Users\Cursa09\Desktop\untitled.png">
            <a:extLst>
              <a:ext uri="{FF2B5EF4-FFF2-40B4-BE49-F238E27FC236}">
                <a16:creationId xmlns:a16="http://schemas.microsoft.com/office/drawing/2014/main" id="{EBE525D4-1ECD-EEF3-570C-38DEFAF81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1217" y="72231"/>
            <a:ext cx="46355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Immagine 40">
            <a:extLst>
              <a:ext uri="{FF2B5EF4-FFF2-40B4-BE49-F238E27FC236}">
                <a16:creationId xmlns:a16="http://schemas.microsoft.com/office/drawing/2014/main" id="{52B85162-DBEA-BFDE-3610-9C47E2F8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4116" y="72231"/>
            <a:ext cx="756689" cy="57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Rettangolo 19">
            <a:extLst>
              <a:ext uri="{FF2B5EF4-FFF2-40B4-BE49-F238E27FC236}">
                <a16:creationId xmlns:a16="http://schemas.microsoft.com/office/drawing/2014/main" id="{F9049009-B280-3F8B-386F-EFDB53324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35" y="-21224"/>
            <a:ext cx="5878513" cy="7667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2406" b="1" i="1" dirty="0">
                <a:solidFill>
                  <a:srgbClr val="008000"/>
                </a:solidFill>
                <a:cs typeface="Arial" panose="020B0604020202020204" pitchFamily="34" charset="0"/>
              </a:rPr>
              <a:t>Life MGN</a:t>
            </a:r>
          </a:p>
          <a:p>
            <a:pPr eaLnBrk="1" hangingPunct="1">
              <a:defRPr/>
            </a:pPr>
            <a:r>
              <a:rPr lang="it-IT" altLang="it-IT" sz="1973" b="1" dirty="0" err="1">
                <a:solidFill>
                  <a:srgbClr val="008000"/>
                </a:solidFill>
                <a:cs typeface="Arial" panose="020B0604020202020204" pitchFamily="34" charset="0"/>
              </a:rPr>
              <a:t>Valmarecchia</a:t>
            </a:r>
            <a:r>
              <a:rPr lang="it-IT" altLang="it-IT" sz="1973" b="1" dirty="0">
                <a:solidFill>
                  <a:srgbClr val="008000"/>
                </a:solidFill>
                <a:cs typeface="Arial" panose="020B0604020202020204" pitchFamily="34" charset="0"/>
              </a:rPr>
              <a:t>- Parco Sasso Simone </a:t>
            </a:r>
            <a:r>
              <a:rPr lang="it-IT" altLang="it-IT" sz="1973" b="1" dirty="0" err="1">
                <a:solidFill>
                  <a:srgbClr val="008000"/>
                </a:solidFill>
                <a:cs typeface="Arial" panose="020B0604020202020204" pitchFamily="34" charset="0"/>
              </a:rPr>
              <a:t>Simoncello</a:t>
            </a:r>
            <a:endParaRPr lang="it-IT" altLang="it-IT" sz="1973" b="1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2C0C79F5-11B2-A6B1-DD68-BF1B7CFE8E9A}"/>
              </a:ext>
            </a:extLst>
          </p:cNvPr>
          <p:cNvSpPr/>
          <p:nvPr/>
        </p:nvSpPr>
        <p:spPr>
          <a:xfrm flipH="1">
            <a:off x="1072341" y="1553369"/>
            <a:ext cx="478039" cy="4416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777"/>
          </a:p>
        </p:txBody>
      </p:sp>
      <p:pic>
        <p:nvPicPr>
          <p:cNvPr id="59408" name="Immagine 16">
            <a:extLst>
              <a:ext uri="{FF2B5EF4-FFF2-40B4-BE49-F238E27FC236}">
                <a16:creationId xmlns:a16="http://schemas.microsoft.com/office/drawing/2014/main" id="{E11982D8-8601-001A-7299-FDB87EFDB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145" y="767191"/>
            <a:ext cx="4597717" cy="186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450813-67CC-0B66-9CB0-A5D68ED41F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665" y="799178"/>
            <a:ext cx="3299922" cy="18696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698AD18-3A2A-1BF8-96F9-A89326FC156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84" y="3429000"/>
            <a:ext cx="1847502" cy="56699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465EBA4-C57D-EC74-890B-4D358DD94B5D}"/>
              </a:ext>
            </a:extLst>
          </p:cNvPr>
          <p:cNvSpPr/>
          <p:nvPr/>
        </p:nvSpPr>
        <p:spPr>
          <a:xfrm>
            <a:off x="3157539" y="5878286"/>
            <a:ext cx="6850061" cy="8738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in su 4">
            <a:extLst>
              <a:ext uri="{FF2B5EF4-FFF2-40B4-BE49-F238E27FC236}">
                <a16:creationId xmlns:a16="http://schemas.microsoft.com/office/drawing/2014/main" id="{D18DA839-A3A8-61C9-3235-891CE7277529}"/>
              </a:ext>
            </a:extLst>
          </p:cNvPr>
          <p:cNvSpPr/>
          <p:nvPr/>
        </p:nvSpPr>
        <p:spPr bwMode="auto">
          <a:xfrm rot="5400000">
            <a:off x="2304531" y="6002211"/>
            <a:ext cx="530225" cy="4826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32D42F-92A6-6DC9-AAC7-A6228342D850}"/>
              </a:ext>
            </a:extLst>
          </p:cNvPr>
          <p:cNvSpPr txBox="1"/>
          <p:nvPr/>
        </p:nvSpPr>
        <p:spPr>
          <a:xfrm>
            <a:off x="-63674" y="6075433"/>
            <a:ext cx="2577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Funzioni di interesse collettivo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AE2761-EABB-386D-2323-05062116A487}"/>
              </a:ext>
            </a:extLst>
          </p:cNvPr>
          <p:cNvSpPr txBox="1"/>
          <p:nvPr/>
        </p:nvSpPr>
        <p:spPr>
          <a:xfrm rot="1262788">
            <a:off x="-147138" y="2862152"/>
            <a:ext cx="12586681" cy="646331"/>
          </a:xfrm>
          <a:prstGeom prst="rect">
            <a:avLst/>
          </a:prstGeom>
          <a:solidFill>
            <a:srgbClr val="00B050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Conviene gestire i boschi per la collettività che tagliarli per qualcuno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3146C5-B970-E17A-7B26-327F172A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634" y="5529431"/>
            <a:ext cx="3465253" cy="11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FontTx/>
              <a:buNone/>
            </a:pPr>
            <a:r>
              <a:rPr lang="it-IT" altLang="en-US" sz="12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 SE </a:t>
            </a:r>
            <a:r>
              <a:rPr lang="it-IT" altLang="en-US" sz="1200" b="1" i="1" u="sng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non sono oggetti interscambiabili e  facilmente mitigabili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FontTx/>
              <a:buNone/>
            </a:pPr>
            <a:r>
              <a:rPr lang="it-IT" altLang="en-US" sz="1200" b="1" i="1" u="sng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Gli ecosistemi devono avere spazio per funzionare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FontTx/>
              <a:buNone/>
            </a:pPr>
            <a:r>
              <a:rPr lang="it-IT" altLang="en-US" sz="1200" b="1" i="1" u="sng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Il CN fa parte dello Stock  aggregato di risorse ma una gran parte non è interscambiabile</a:t>
            </a:r>
          </a:p>
        </p:txBody>
      </p:sp>
      <p:grpSp>
        <p:nvGrpSpPr>
          <p:cNvPr id="5" name="Gruppo 2">
            <a:extLst>
              <a:ext uri="{FF2B5EF4-FFF2-40B4-BE49-F238E27FC236}">
                <a16:creationId xmlns:a16="http://schemas.microsoft.com/office/drawing/2014/main" id="{2DA6DBBD-4860-332B-9C01-ABECD76FF0FE}"/>
              </a:ext>
            </a:extLst>
          </p:cNvPr>
          <p:cNvGrpSpPr>
            <a:grpSpLocks/>
          </p:cNvGrpSpPr>
          <p:nvPr/>
        </p:nvGrpSpPr>
        <p:grpSpPr bwMode="auto">
          <a:xfrm>
            <a:off x="267313" y="1216025"/>
            <a:ext cx="4090375" cy="4289425"/>
            <a:chOff x="-85646" y="1679770"/>
            <a:chExt cx="5118105" cy="4277750"/>
          </a:xfrm>
        </p:grpSpPr>
        <p:pic>
          <p:nvPicPr>
            <p:cNvPr id="6" name="Immagine 3">
              <a:extLst>
                <a:ext uri="{FF2B5EF4-FFF2-40B4-BE49-F238E27FC236}">
                  <a16:creationId xmlns:a16="http://schemas.microsoft.com/office/drawing/2014/main" id="{F52E2E5F-0898-D68D-425F-0D9EE8B13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77" y="1679770"/>
              <a:ext cx="5051336" cy="391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o 4">
              <a:extLst>
                <a:ext uri="{FF2B5EF4-FFF2-40B4-BE49-F238E27FC236}">
                  <a16:creationId xmlns:a16="http://schemas.microsoft.com/office/drawing/2014/main" id="{89A82E6E-0B1E-C089-BD45-AA6627527F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85646" y="4846492"/>
              <a:ext cx="3654151" cy="1111028"/>
              <a:chOff x="-85646" y="4846492"/>
              <a:chExt cx="3654151" cy="1111028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8EF8216-2810-A45D-1DE2-E9FEDF9F396E}"/>
                  </a:ext>
                </a:extLst>
              </p:cNvPr>
              <p:cNvSpPr txBox="1"/>
              <p:nvPr/>
            </p:nvSpPr>
            <p:spPr>
              <a:xfrm>
                <a:off x="2185992" y="5683630"/>
                <a:ext cx="1382513" cy="2738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825" b="1" i="1" dirty="0" err="1"/>
                  <a:t>Folke</a:t>
                </a:r>
                <a:r>
                  <a:rPr lang="it-IT" sz="825" b="1" i="1" dirty="0"/>
                  <a:t> et al. 2016</a:t>
                </a:r>
              </a:p>
            </p:txBody>
          </p:sp>
          <p:pic>
            <p:nvPicPr>
              <p:cNvPr id="9" name="Immagine 5">
                <a:extLst>
                  <a:ext uri="{FF2B5EF4-FFF2-40B4-BE49-F238E27FC236}">
                    <a16:creationId xmlns:a16="http://schemas.microsoft.com/office/drawing/2014/main" id="{6CF33AC7-6157-3DBD-AACD-A464D8289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5646" y="4846492"/>
                <a:ext cx="415530" cy="330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C01BF30-2750-10BB-4569-907DA4476CD5}"/>
              </a:ext>
            </a:extLst>
          </p:cNvPr>
          <p:cNvGrpSpPr>
            <a:grpSpLocks/>
          </p:cNvGrpSpPr>
          <p:nvPr/>
        </p:nvGrpSpPr>
        <p:grpSpPr bwMode="auto">
          <a:xfrm>
            <a:off x="7488238" y="1041400"/>
            <a:ext cx="4037012" cy="3249613"/>
            <a:chOff x="4651437" y="1199484"/>
            <a:chExt cx="4539581" cy="3766901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1F60537-C008-AE7D-1CCE-463DF70DDAF8}"/>
                </a:ext>
              </a:extLst>
            </p:cNvPr>
            <p:cNvSpPr/>
            <p:nvPr/>
          </p:nvSpPr>
          <p:spPr>
            <a:xfrm>
              <a:off x="6475838" y="4671952"/>
              <a:ext cx="1560202" cy="294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825" b="1" i="1" dirty="0"/>
                <a:t>Santolini et al. 2022</a:t>
              </a:r>
            </a:p>
          </p:txBody>
        </p:sp>
        <p:pic>
          <p:nvPicPr>
            <p:cNvPr id="12" name="Immagine 9">
              <a:extLst>
                <a:ext uri="{FF2B5EF4-FFF2-40B4-BE49-F238E27FC236}">
                  <a16:creationId xmlns:a16="http://schemas.microsoft.com/office/drawing/2014/main" id="{64CF3B77-51C3-C732-ED72-FD6FACEFA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437" y="1199484"/>
              <a:ext cx="4539581" cy="3554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112C2329-C221-6A99-C2DD-983E1DDF44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9" y="5000625"/>
            <a:ext cx="1447800" cy="18573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1">
            <a:extLst>
              <a:ext uri="{FF2B5EF4-FFF2-40B4-BE49-F238E27FC236}">
                <a16:creationId xmlns:a16="http://schemas.microsoft.com/office/drawing/2014/main" id="{E9229CD4-C65B-A0DE-845B-0BC7A379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4613"/>
            <a:ext cx="90360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338"/>
              </a:spcBef>
              <a:buClr>
                <a:srgbClr val="EBEBEB"/>
              </a:buClr>
              <a:buSzPct val="73000"/>
              <a:buFontTx/>
              <a:buNone/>
            </a:pPr>
            <a:r>
              <a:rPr lang="it-IT" altLang="it-IT" sz="24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Obiettivi di Sviluppo Sostenibile e Servizi ecosistemici </a:t>
            </a:r>
          </a:p>
          <a:p>
            <a:pPr algn="ctr">
              <a:lnSpc>
                <a:spcPct val="100000"/>
              </a:lnSpc>
              <a:spcBef>
                <a:spcPts val="338"/>
              </a:spcBef>
              <a:buClr>
                <a:srgbClr val="EBEBEB"/>
              </a:buClr>
              <a:buSzPct val="73000"/>
              <a:buFontTx/>
              <a:buNone/>
            </a:pPr>
            <a:r>
              <a:rPr lang="it-IT" altLang="it-IT" sz="24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nella visione gerarchicamente ordinata  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6236F75-923A-3B25-8307-C796CFFCEA00}"/>
              </a:ext>
            </a:extLst>
          </p:cNvPr>
          <p:cNvGrpSpPr>
            <a:grpSpLocks/>
          </p:cNvGrpSpPr>
          <p:nvPr/>
        </p:nvGrpSpPr>
        <p:grpSpPr bwMode="auto">
          <a:xfrm>
            <a:off x="4691063" y="1928813"/>
            <a:ext cx="2619375" cy="1912937"/>
            <a:chOff x="3756006" y="1396970"/>
            <a:chExt cx="4525006" cy="3319930"/>
          </a:xfrm>
        </p:grpSpPr>
        <p:pic>
          <p:nvPicPr>
            <p:cNvPr id="16" name="Immagine 13">
              <a:extLst>
                <a:ext uri="{FF2B5EF4-FFF2-40B4-BE49-F238E27FC236}">
                  <a16:creationId xmlns:a16="http://schemas.microsoft.com/office/drawing/2014/main" id="{55AAB73C-1986-88EE-2970-0B23F7BD2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006" y="1396970"/>
              <a:ext cx="4525006" cy="313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675D9E2-E8E9-7F34-6D81-53B9C6E938C3}"/>
                </a:ext>
              </a:extLst>
            </p:cNvPr>
            <p:cNvSpPr txBox="1"/>
            <p:nvPr/>
          </p:nvSpPr>
          <p:spPr>
            <a:xfrm>
              <a:off x="5291766" y="4259549"/>
              <a:ext cx="1634487" cy="457351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 di fornitura</a:t>
              </a: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76C1205-BEF2-591D-3681-211A511700A3}"/>
              </a:ext>
            </a:extLst>
          </p:cNvPr>
          <p:cNvSpPr txBox="1"/>
          <p:nvPr/>
        </p:nvSpPr>
        <p:spPr>
          <a:xfrm>
            <a:off x="5575300" y="1487488"/>
            <a:ext cx="1068388" cy="560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13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Punti di equilibrio d’uso della risorsa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DA6C8C7-7B84-F0A1-7E40-D6753D3D9730}"/>
              </a:ext>
            </a:extLst>
          </p:cNvPr>
          <p:cNvSpPr/>
          <p:nvPr/>
        </p:nvSpPr>
        <p:spPr>
          <a:xfrm>
            <a:off x="4398963" y="3883025"/>
            <a:ext cx="3529012" cy="1784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Potenziali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trade-offs 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tra i SE di fornitura e di regolazione.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000" indent="-81000">
              <a:buFontTx/>
              <a:buAutoNum type="alphaUcParenR"/>
              <a:defRPr/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Indirizzare un ecosistema verso un aumento dei SE di approvvigionamento produce una rapida perdita di servizi di regolazione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000" indent="-81000">
              <a:buFontTx/>
              <a:buAutoNum type="alphaUcParenR"/>
              <a:defRPr/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I servizi di regolazione diminuiscono linearmente con l'aumento dei servizi di fornitura</a:t>
            </a:r>
          </a:p>
          <a:p>
            <a:pPr marL="81000" indent="-81000">
              <a:buFontTx/>
              <a:buAutoNum type="alphaUcParenR"/>
              <a:defRPr/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I servizi di fornitura possono aumentare fino a livelli piuttosto elevati prima di diminuire con regolarità.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en-US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Elmqvist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(2010)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47945D-D35B-682F-5C15-CF719E684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3964" y="4692404"/>
            <a:ext cx="4358642" cy="198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502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DAAE8B8-315E-4DEC-B571-4A071B03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653"/>
            <a:ext cx="8780255" cy="585620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5293B3-0AA7-369C-E4FE-1B39AC1C7C28}"/>
              </a:ext>
            </a:extLst>
          </p:cNvPr>
          <p:cNvSpPr txBox="1"/>
          <p:nvPr/>
        </p:nvSpPr>
        <p:spPr>
          <a:xfrm>
            <a:off x="665824" y="84595"/>
            <a:ext cx="11524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Percorsi della biodiversità verso la sostenibilità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957834-043A-C300-4D75-D11B11D47F36}"/>
              </a:ext>
            </a:extLst>
          </p:cNvPr>
          <p:cNvSpPr txBox="1"/>
          <p:nvPr/>
        </p:nvSpPr>
        <p:spPr>
          <a:xfrm>
            <a:off x="736122" y="1302648"/>
            <a:ext cx="2697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  <a:latin typeface="Agency FB" panose="020B0503020202020204" pitchFamily="34" charset="0"/>
              </a:rPr>
              <a:t>L'importanza della biodiversità montana per alcuni Obiettivi di Sviluppo Sostenibile a diverse scale. </a:t>
            </a:r>
          </a:p>
          <a:p>
            <a:r>
              <a:rPr lang="it-IT" sz="1200" b="1" dirty="0">
                <a:solidFill>
                  <a:srgbClr val="FF0000"/>
                </a:solidFill>
                <a:latin typeface="Agency FB" panose="020B0503020202020204" pitchFamily="34" charset="0"/>
              </a:rPr>
              <a:t>La perdita e il degrado della biodiversità montana sono attualmente in corso.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27763B-CFCF-3F6F-7357-54534DDD16D4}"/>
              </a:ext>
            </a:extLst>
          </p:cNvPr>
          <p:cNvSpPr txBox="1"/>
          <p:nvPr/>
        </p:nvSpPr>
        <p:spPr>
          <a:xfrm>
            <a:off x="4258119" y="1302648"/>
            <a:ext cx="36973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  <a:latin typeface="Agency FB" panose="020B0503020202020204" pitchFamily="34" charset="0"/>
              </a:rPr>
              <a:t>Percorsi diversi portano a futuri diversi per la biodiversità montana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387DBBC-D39C-4670-1BD3-93831B5CD522}"/>
              </a:ext>
            </a:extLst>
          </p:cNvPr>
          <p:cNvSpPr txBox="1"/>
          <p:nvPr/>
        </p:nvSpPr>
        <p:spPr>
          <a:xfrm>
            <a:off x="8780255" y="2133645"/>
            <a:ext cx="261903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70C0"/>
                </a:solidFill>
                <a:latin typeface="Agency FB" panose="020B0503020202020204" pitchFamily="34" charset="0"/>
              </a:rPr>
              <a:t>il “cambiamento trasformativo” può portare a una biodiversità montana alta e intatta e riconciliare le scale. </a:t>
            </a:r>
          </a:p>
          <a:p>
            <a:endParaRPr lang="it-IT" sz="1200" dirty="0">
              <a:solidFill>
                <a:srgbClr val="0070C0"/>
              </a:solidFill>
              <a:latin typeface="Agency FB" panose="020B0503020202020204" pitchFamily="34" charset="0"/>
            </a:endParaRPr>
          </a:p>
          <a:p>
            <a:endParaRPr lang="it-IT" sz="1200" dirty="0">
              <a:solidFill>
                <a:srgbClr val="0070C0"/>
              </a:solidFill>
              <a:latin typeface="Agency FB" panose="020B0503020202020204" pitchFamily="34" charset="0"/>
            </a:endParaRPr>
          </a:p>
          <a:p>
            <a:endParaRPr lang="it-IT" sz="1200" dirty="0">
              <a:solidFill>
                <a:srgbClr val="0070C0"/>
              </a:solidFill>
              <a:latin typeface="Agency FB" panose="020B0503020202020204" pitchFamily="34" charset="0"/>
            </a:endParaRPr>
          </a:p>
          <a:p>
            <a:endParaRPr lang="it-IT" sz="1200" dirty="0">
              <a:solidFill>
                <a:srgbClr val="0070C0"/>
              </a:solidFill>
              <a:latin typeface="Agency FB" panose="020B0503020202020204" pitchFamily="34" charset="0"/>
            </a:endParaRPr>
          </a:p>
          <a:p>
            <a:r>
              <a:rPr lang="it-IT" sz="1200" dirty="0">
                <a:solidFill>
                  <a:srgbClr val="0070C0"/>
                </a:solidFill>
                <a:latin typeface="Agency FB" panose="020B0503020202020204" pitchFamily="34" charset="0"/>
              </a:rPr>
              <a:t>Tra uno scenario di assenza di cambiamento e uno di cambiamento trasformativo </a:t>
            </a:r>
            <a:r>
              <a:rPr lang="it-IT" sz="1200" b="1" dirty="0">
                <a:solidFill>
                  <a:srgbClr val="0070C0"/>
                </a:solidFill>
                <a:latin typeface="Agency FB" panose="020B0503020202020204" pitchFamily="34" charset="0"/>
              </a:rPr>
              <a:t>esiste un un continuum di percorsi che porta a diversi stati e tendenze nell'integrità della biodiversità montana </a:t>
            </a:r>
            <a:r>
              <a:rPr lang="it-IT" sz="1200" dirty="0">
                <a:solidFill>
                  <a:srgbClr val="0070C0"/>
                </a:solidFill>
                <a:latin typeface="Agency FB" panose="020B0503020202020204" pitchFamily="34" charset="0"/>
              </a:rPr>
              <a:t>e in risultati sociali ed ecologici intermedi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0638CF4-B5F1-5C5E-11CA-3B047971B2A9}"/>
              </a:ext>
            </a:extLst>
          </p:cNvPr>
          <p:cNvSpPr txBox="1"/>
          <p:nvPr/>
        </p:nvSpPr>
        <p:spPr>
          <a:xfrm>
            <a:off x="8780256" y="5269296"/>
            <a:ext cx="2882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70C0"/>
                </a:solidFill>
                <a:latin typeface="Agency FB" panose="020B0503020202020204" pitchFamily="34" charset="0"/>
              </a:rPr>
              <a:t>il “</a:t>
            </a:r>
            <a:r>
              <a:rPr lang="it-IT" sz="1200" i="1" dirty="0">
                <a:solidFill>
                  <a:srgbClr val="0070C0"/>
                </a:solidFill>
                <a:latin typeface="Agency FB" panose="020B0503020202020204" pitchFamily="34" charset="0"/>
              </a:rPr>
              <a:t>business </a:t>
            </a:r>
            <a:r>
              <a:rPr lang="it-IT" sz="1200" i="1" dirty="0" err="1">
                <a:solidFill>
                  <a:srgbClr val="0070C0"/>
                </a:solidFill>
                <a:latin typeface="Agency FB" panose="020B0503020202020204" pitchFamily="34" charset="0"/>
              </a:rPr>
              <a:t>as</a:t>
            </a:r>
            <a:r>
              <a:rPr lang="it-IT" sz="1200" i="1" dirty="0">
                <a:solidFill>
                  <a:srgbClr val="0070C0"/>
                </a:solidFill>
                <a:latin typeface="Agency FB" panose="020B0503020202020204" pitchFamily="34" charset="0"/>
              </a:rPr>
              <a:t> </a:t>
            </a:r>
            <a:r>
              <a:rPr lang="it-IT" sz="1200" i="1" dirty="0" err="1">
                <a:solidFill>
                  <a:srgbClr val="0070C0"/>
                </a:solidFill>
                <a:latin typeface="Agency FB" panose="020B0503020202020204" pitchFamily="34" charset="0"/>
              </a:rPr>
              <a:t>usual</a:t>
            </a:r>
            <a:r>
              <a:rPr lang="it-IT" sz="1200" dirty="0">
                <a:solidFill>
                  <a:srgbClr val="0070C0"/>
                </a:solidFill>
                <a:latin typeface="Agency FB" panose="020B0503020202020204" pitchFamily="34" charset="0"/>
              </a:rPr>
              <a:t>” porta ad una biodiversità montana bassa e degradata e aggrava gli effetti negativi delle differenze tra le scale;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9A036B8-D976-3036-A311-5750188A9A10}"/>
              </a:ext>
            </a:extLst>
          </p:cNvPr>
          <p:cNvSpPr txBox="1"/>
          <p:nvPr/>
        </p:nvSpPr>
        <p:spPr>
          <a:xfrm>
            <a:off x="9005007" y="6423858"/>
            <a:ext cx="31855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Payne et al. 2020.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Earth 3, November 20, Elsevier Inc.</a:t>
            </a:r>
          </a:p>
          <a:p>
            <a:r>
              <a:rPr lang="it-IT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https://doi.org/10.1016/j.oneear.2020.10.013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55FE833-0B1F-FC48-99A6-7EAE920A5A82}"/>
              </a:ext>
            </a:extLst>
          </p:cNvPr>
          <p:cNvCxnSpPr>
            <a:cxnSpLocks/>
          </p:cNvCxnSpPr>
          <p:nvPr/>
        </p:nvCxnSpPr>
        <p:spPr>
          <a:xfrm flipV="1">
            <a:off x="2311879" y="3010619"/>
            <a:ext cx="1224951" cy="819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CD29558-768D-EE35-444D-9DFEB425D8AB}"/>
              </a:ext>
            </a:extLst>
          </p:cNvPr>
          <p:cNvCxnSpPr>
            <a:cxnSpLocks/>
          </p:cNvCxnSpPr>
          <p:nvPr/>
        </p:nvCxnSpPr>
        <p:spPr>
          <a:xfrm flipV="1">
            <a:off x="2311878" y="2407179"/>
            <a:ext cx="0" cy="1470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7ABB506-B17B-D025-1582-B180D8212877}"/>
              </a:ext>
            </a:extLst>
          </p:cNvPr>
          <p:cNvCxnSpPr>
            <a:cxnSpLocks/>
          </p:cNvCxnSpPr>
          <p:nvPr/>
        </p:nvCxnSpPr>
        <p:spPr>
          <a:xfrm flipH="1" flipV="1">
            <a:off x="1086927" y="3010619"/>
            <a:ext cx="1298277" cy="819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DD8EA80-A54D-C4A8-4697-8356949EC640}"/>
              </a:ext>
            </a:extLst>
          </p:cNvPr>
          <p:cNvCxnSpPr>
            <a:cxnSpLocks/>
          </p:cNvCxnSpPr>
          <p:nvPr/>
        </p:nvCxnSpPr>
        <p:spPr>
          <a:xfrm flipH="1">
            <a:off x="1013602" y="3823975"/>
            <a:ext cx="1298276" cy="617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8A1BAB3-86D8-85BD-6434-D1112BD41A0C}"/>
              </a:ext>
            </a:extLst>
          </p:cNvPr>
          <p:cNvCxnSpPr>
            <a:cxnSpLocks/>
          </p:cNvCxnSpPr>
          <p:nvPr/>
        </p:nvCxnSpPr>
        <p:spPr>
          <a:xfrm flipH="1">
            <a:off x="1736065" y="3877573"/>
            <a:ext cx="612477" cy="1324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E4DDA93B-6D44-B595-B1CB-7BBF967A21FC}"/>
              </a:ext>
            </a:extLst>
          </p:cNvPr>
          <p:cNvCxnSpPr>
            <a:cxnSpLocks/>
          </p:cNvCxnSpPr>
          <p:nvPr/>
        </p:nvCxnSpPr>
        <p:spPr>
          <a:xfrm>
            <a:off x="2385203" y="3877573"/>
            <a:ext cx="1298277" cy="555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56C330DB-9972-29A6-A02D-38F91FEDAB61}"/>
              </a:ext>
            </a:extLst>
          </p:cNvPr>
          <p:cNvCxnSpPr>
            <a:cxnSpLocks/>
          </p:cNvCxnSpPr>
          <p:nvPr/>
        </p:nvCxnSpPr>
        <p:spPr>
          <a:xfrm>
            <a:off x="2311878" y="3877573"/>
            <a:ext cx="547514" cy="1324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418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4374D0-4A10-4375-8CDB-FDDC60879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378" y="395067"/>
            <a:ext cx="4438763" cy="584470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5A9A09F-1EA4-4317-A1B8-DF514C6B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158" y="341748"/>
            <a:ext cx="4792374" cy="554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94B68DB-6628-4310-A2D5-DE305B0E32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2158" y="415305"/>
            <a:ext cx="4696726" cy="580422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5EE3D8-4A15-489A-A20F-DEBB17E9D2DB}"/>
              </a:ext>
            </a:extLst>
          </p:cNvPr>
          <p:cNvSpPr txBox="1"/>
          <p:nvPr/>
        </p:nvSpPr>
        <p:spPr>
          <a:xfrm>
            <a:off x="1" y="5145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POTENZIALITA’ DELLE AREE MONTANE</a:t>
            </a:r>
            <a:endParaRPr lang="it-IT" b="1" i="1" dirty="0">
              <a:solidFill>
                <a:srgbClr val="008000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DFD40EA-3E05-C0AB-6585-67DA0CF3C774}"/>
              </a:ext>
            </a:extLst>
          </p:cNvPr>
          <p:cNvGrpSpPr/>
          <p:nvPr/>
        </p:nvGrpSpPr>
        <p:grpSpPr>
          <a:xfrm>
            <a:off x="1554321" y="236116"/>
            <a:ext cx="4696726" cy="5963517"/>
            <a:chOff x="1554321" y="236116"/>
            <a:chExt cx="4696726" cy="596351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F71AD42-52DC-4A11-A7DD-27613ADD8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4321" y="236116"/>
              <a:ext cx="4696726" cy="5963517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CB2C83D-6F06-FF09-F1E3-5D80BEBD4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7606" y="5355442"/>
              <a:ext cx="434378" cy="213378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33D0EF-D12D-440A-25FD-E4B85F8EFDCA}"/>
              </a:ext>
            </a:extLst>
          </p:cNvPr>
          <p:cNvSpPr txBox="1"/>
          <p:nvPr/>
        </p:nvSpPr>
        <p:spPr>
          <a:xfrm rot="20742533">
            <a:off x="-44521" y="2552406"/>
            <a:ext cx="12279965" cy="1200329"/>
          </a:xfrm>
          <a:prstGeom prst="rect">
            <a:avLst/>
          </a:prstGeom>
          <a:solidFill>
            <a:srgbClr val="00B050">
              <a:alpha val="34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Perequazione territoriale</a:t>
            </a:r>
          </a:p>
          <a:p>
            <a:pPr algn="ctr"/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riconoscimento delle funzioni ecosistemiche da parte di chi le usa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9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>
            <a:extLst>
              <a:ext uri="{FF2B5EF4-FFF2-40B4-BE49-F238E27FC236}">
                <a16:creationId xmlns:a16="http://schemas.microsoft.com/office/drawing/2014/main" id="{A149F20A-2C39-2932-2E65-19A51469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05" y="113727"/>
            <a:ext cx="6625244" cy="319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167763-6A02-B05C-5A8F-9FA7FBBC23B8}"/>
              </a:ext>
            </a:extLst>
          </p:cNvPr>
          <p:cNvSpPr txBox="1"/>
          <p:nvPr/>
        </p:nvSpPr>
        <p:spPr>
          <a:xfrm>
            <a:off x="0" y="3429000"/>
            <a:ext cx="1206176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Questi contenuti sono rafforzati dai recenti assunti costituzionali (art. 9 della Costituzione). La proposizione sulla tutela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dell’ambiente, della biodiversità e degli ecosistemi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 fa particolarmente apprezzare anche sotto un decisivo profilo. </a:t>
            </a:r>
          </a:p>
          <a:p>
            <a:pPr marL="17938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L’intestazione formale alla Repubblica di tale “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nuovo” compito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unita alla sua collocazione topografica tra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 primi dodici articoli (laddove si individuano i «Principi fondamentali»)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della Carta costituzionale, rende assolutamente inequivoca la scelta del legislatore di revisione di accogliere la configurazione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dell’interesse alla tutela ambientale come “valore costituzionale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”, ossia come “</a:t>
            </a:r>
            <a:r>
              <a:rPr kumimoji="0" lang="it-IT" sz="1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principio fondamentale” a carattere oggettivo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 affidato alla cura di apposite politiche pubbliche, scongiurandone, per ciò stesso, il rischio di una qualificazione giuridica in termini di situazione soggettiva e, in particolare, di farne l’oggetto di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un “diritto fondamentale”.</a:t>
            </a:r>
          </a:p>
          <a:p>
            <a:pPr marL="17938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Il punto è assolutamente qualificante, e il collegamento esplicito della tutela dell’ambiente, della biodiversità e degli ecosistemi «anche» all’«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interesse delle future generazioni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» diventa l’aggancio inequivocabile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allo sviluppo sostenibile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È implicito il riferimento agli interessi delle generazioni presenti; così come, specularmente, dopo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l’anche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c’è l’interesse delle generazioni future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ma è innegabile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che permangano i riferimenti oggettivi dell’azione e degli obiettivi di tutela, ossia l’ambiente, la biodiversità e gli ecosistemi nell’ottica dello sviluppo sostenibile. </a:t>
            </a:r>
          </a:p>
          <a:p>
            <a:pPr marL="17938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17938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ART. 41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L’ambiente come contrappeso alla «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libertà economica»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contenuto nell’articolo 41 della Carta costituzionale riporta in primo piano il rapporto, non sempre facile,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 tutela dell’ambiente e tutela dell’attività economica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AD08DF22-EEAE-FD80-746B-F24E1E44C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613" y="324226"/>
            <a:ext cx="450691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D3B60B-7BC2-4A01-DDE5-7E5EB6A8F3C1}"/>
              </a:ext>
            </a:extLst>
          </p:cNvPr>
          <p:cNvSpPr txBox="1"/>
          <p:nvPr/>
        </p:nvSpPr>
        <p:spPr>
          <a:xfrm rot="20099435">
            <a:off x="21368" y="3194192"/>
            <a:ext cx="11764759" cy="92333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txBody>
          <a:bodyPr wrap="none" rtlCol="0">
            <a:spAutoFit/>
          </a:bodyPr>
          <a:lstStyle/>
          <a:p>
            <a:pPr>
              <a:tabLst>
                <a:tab pos="5200650" algn="l"/>
              </a:tabLst>
            </a:pPr>
            <a:r>
              <a:rPr lang="it-IT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Cambio di paradigma ecologico-economico</a:t>
            </a:r>
          </a:p>
        </p:txBody>
      </p:sp>
    </p:spTree>
    <p:extLst>
      <p:ext uri="{BB962C8B-B14F-4D97-AF65-F5344CB8AC3E}">
        <p14:creationId xmlns:p14="http://schemas.microsoft.com/office/powerpoint/2010/main" val="3499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A0A0624-88ED-4F14-BCF7-F19F80087307}"/>
              </a:ext>
            </a:extLst>
          </p:cNvPr>
          <p:cNvSpPr txBox="1"/>
          <p:nvPr/>
        </p:nvSpPr>
        <p:spPr>
          <a:xfrm flipH="1">
            <a:off x="1592950" y="-130561"/>
            <a:ext cx="9006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Recuperare la coscienza della CONSAPEVOLEZZA</a:t>
            </a:r>
            <a:endParaRPr lang="en-US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67CB37-66AA-483D-80F4-7C82E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72072"/>
            <a:ext cx="7113697" cy="326997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FE9FB4A-DFF2-4368-980A-E31921142A9E}"/>
              </a:ext>
            </a:extLst>
          </p:cNvPr>
          <p:cNvSpPr txBox="1"/>
          <p:nvPr/>
        </p:nvSpPr>
        <p:spPr>
          <a:xfrm>
            <a:off x="0" y="4685067"/>
            <a:ext cx="47224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Folke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et al. 2021. Our future in the Anthropocene biosphere.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Ambio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https://doi.org/10.1007/s13280-021-01544-8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2D7E322-45BD-4111-9ADA-B646AA11182E}"/>
              </a:ext>
            </a:extLst>
          </p:cNvPr>
          <p:cNvSpPr txBox="1"/>
          <p:nvPr/>
        </p:nvSpPr>
        <p:spPr>
          <a:xfrm>
            <a:off x="1227784" y="1318622"/>
            <a:ext cx="4964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  <a:cs typeface="Calibri" panose="020F0502020204030204" pitchFamily="34" charset="0"/>
              </a:rPr>
              <a:t>Riconfigurare il rapporto uomo-natura nel tempo</a:t>
            </a:r>
          </a:p>
        </p:txBody>
      </p:sp>
      <p:pic>
        <p:nvPicPr>
          <p:cNvPr id="7" name="Immagine 6" descr="Immagine che contiene Cartoni animati, illustrazione, Animazione, clipart&#10;&#10;Descrizione generata automaticamente">
            <a:extLst>
              <a:ext uri="{FF2B5EF4-FFF2-40B4-BE49-F238E27FC236}">
                <a16:creationId xmlns:a16="http://schemas.microsoft.com/office/drawing/2014/main" id="{4D78BFA4-5C67-6CBB-C205-8D799F169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226" y="1748727"/>
            <a:ext cx="3915121" cy="29363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127ADE-CFED-A21B-593B-0CCD98FDC814}"/>
              </a:ext>
            </a:extLst>
          </p:cNvPr>
          <p:cNvSpPr txBox="1"/>
          <p:nvPr/>
        </p:nvSpPr>
        <p:spPr>
          <a:xfrm>
            <a:off x="7554454" y="1079971"/>
            <a:ext cx="4258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Etica ecologica </a:t>
            </a:r>
          </a:p>
          <a:p>
            <a:pPr algn="ctr"/>
            <a:r>
              <a:rPr lang="it-IT" sz="20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cui i divieti/limiti sono dentro di noi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395FED-1C56-9E5E-109D-45C9F3BFF07A}"/>
              </a:ext>
            </a:extLst>
          </p:cNvPr>
          <p:cNvSpPr txBox="1"/>
          <p:nvPr/>
        </p:nvSpPr>
        <p:spPr>
          <a:xfrm>
            <a:off x="2131464" y="6062903"/>
            <a:ext cx="3658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Amasis MT Pro Black" panose="02040A04050005020304" pitchFamily="18" charset="0"/>
              </a:rPr>
              <a:t>Grazie dell’attenzione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3B1FE9E-B4FD-7556-22F3-BA56167677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590" y="5117841"/>
            <a:ext cx="1160106" cy="1740159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65A675BB-5DA5-AAC6-5F2E-237CF7E50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696" y="5878236"/>
            <a:ext cx="4214756" cy="83099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1200" b="1" i="1" dirty="0">
                <a:solidFill>
                  <a:srgbClr val="0070C0"/>
                </a:solidFill>
                <a:latin typeface="+mn-lt"/>
              </a:rPr>
              <a:t>Università degli Studi di Urbino Carlo Bo – DISTUM</a:t>
            </a:r>
          </a:p>
          <a:p>
            <a:pPr marL="182563" indent="0" eaLnBrk="1" hangingPunct="1">
              <a:defRPr/>
            </a:pPr>
            <a:r>
              <a:rPr lang="it-IT" altLang="it-IT" sz="1200" b="1" i="1" dirty="0">
                <a:solidFill>
                  <a:srgbClr val="0070C0"/>
                </a:solidFill>
                <a:latin typeface="+mn-lt"/>
              </a:rPr>
              <a:t>Gruppo di Ricerca sulla Didattica e l’Ambiente Comitato Nazionale per il Capitale Naturale</a:t>
            </a:r>
          </a:p>
          <a:p>
            <a:pPr eaLnBrk="1" hangingPunct="1">
              <a:defRPr/>
            </a:pPr>
            <a:r>
              <a:rPr lang="en-GB" sz="1200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1200" i="1" dirty="0">
                <a:solidFill>
                  <a:srgbClr val="0070C0"/>
                </a:solidFill>
                <a:latin typeface="+mn-lt"/>
                <a:hlinkClick r:id="rId6"/>
              </a:rPr>
              <a:t>riccardo.santolini@uniurb.it</a:t>
            </a:r>
            <a:endParaRPr lang="it-IT" altLang="it-IT" sz="16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6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A20AD34-A372-BD96-6811-5F7C31274F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199" y="1907142"/>
            <a:ext cx="3869781" cy="26790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114185-5DCD-679D-82AA-284DFC7644F1}"/>
              </a:ext>
            </a:extLst>
          </p:cNvPr>
          <p:cNvSpPr txBox="1"/>
          <p:nvPr/>
        </p:nvSpPr>
        <p:spPr>
          <a:xfrm>
            <a:off x="180494" y="2698909"/>
            <a:ext cx="38697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070C0"/>
                </a:solidFill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La consapevolezza: </a:t>
            </a:r>
          </a:p>
          <a:p>
            <a:pPr algn="ctr"/>
            <a:r>
              <a:rPr lang="it-IT" sz="2800" b="1" dirty="0">
                <a:solidFill>
                  <a:srgbClr val="0070C0"/>
                </a:solidFill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nature for people =&gt; Nature and People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5809937-FCF1-FF41-7481-A383AAC33D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41"/>
          <a:stretch/>
        </p:blipFill>
        <p:spPr>
          <a:xfrm>
            <a:off x="8018579" y="3837770"/>
            <a:ext cx="2563802" cy="263454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10E9EE-4A7C-498B-39F4-047BA15CEC3D}"/>
              </a:ext>
            </a:extLst>
          </p:cNvPr>
          <p:cNvSpPr txBox="1"/>
          <p:nvPr/>
        </p:nvSpPr>
        <p:spPr>
          <a:xfrm>
            <a:off x="3818435" y="609525"/>
            <a:ext cx="3298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70C0"/>
                </a:solidFill>
                <a:latin typeface="Script MT Bold" panose="03040602040607080904" pitchFamily="66" charset="0"/>
                <a:ea typeface="Calibri" panose="020F0502020204030204" pitchFamily="34" charset="0"/>
                <a:cs typeface="Dreaming Outloud Script Pro" panose="020F0502020204030204" pitchFamily="66" charset="0"/>
              </a:rPr>
              <a:t>Conoscenza della situazione</a:t>
            </a:r>
          </a:p>
        </p:txBody>
      </p:sp>
      <p:pic>
        <p:nvPicPr>
          <p:cNvPr id="8" name="Immagine 7" descr="Immagine che contiene aria aperta, natura, nuvola, paesaggio&#10;&#10;Descrizione generata automaticamente">
            <a:extLst>
              <a:ext uri="{FF2B5EF4-FFF2-40B4-BE49-F238E27FC236}">
                <a16:creationId xmlns:a16="http://schemas.microsoft.com/office/drawing/2014/main" id="{BFBD7A96-73AE-5A47-118E-A2F53C3736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07" y="241573"/>
            <a:ext cx="2950409" cy="22128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C0993BE-7708-1E44-8D25-0DB8AA91F8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90" y="4581584"/>
            <a:ext cx="2750707" cy="1602930"/>
          </a:xfrm>
          <a:prstGeom prst="rect">
            <a:avLst/>
          </a:prstGeom>
        </p:spPr>
      </p:pic>
      <p:pic>
        <p:nvPicPr>
          <p:cNvPr id="12" name="Immagine 11" descr="Immagine che contiene aria aperta, cielo, area selvaggia, Foresta di abeti rossi&#10;&#10;Descrizione generata automaticamente">
            <a:extLst>
              <a:ext uri="{FF2B5EF4-FFF2-40B4-BE49-F238E27FC236}">
                <a16:creationId xmlns:a16="http://schemas.microsoft.com/office/drawing/2014/main" id="{F471906E-8AE2-5D7D-3F04-E19C07DCF5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54" y="135952"/>
            <a:ext cx="3380562" cy="225229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F70618-16CB-2E61-5FCF-8413495A76D4}"/>
              </a:ext>
            </a:extLst>
          </p:cNvPr>
          <p:cNvSpPr txBox="1"/>
          <p:nvPr/>
        </p:nvSpPr>
        <p:spPr>
          <a:xfrm>
            <a:off x="2717672" y="4517672"/>
            <a:ext cx="5045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it-IT" sz="3600" b="1" dirty="0">
                <a:solidFill>
                  <a:srgbClr val="0070C0"/>
                </a:solidFill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uali comportamenti e chi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711957-912B-5FEF-8D7D-D6626EDBFC1F}"/>
              </a:ext>
            </a:extLst>
          </p:cNvPr>
          <p:cNvSpPr txBox="1"/>
          <p:nvPr/>
        </p:nvSpPr>
        <p:spPr>
          <a:xfrm>
            <a:off x="3818435" y="5602144"/>
            <a:ext cx="3496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70C0"/>
                </a:solidFill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Con quale etica?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8724A8-FD0C-263D-C699-187DAECDACD0}"/>
              </a:ext>
            </a:extLst>
          </p:cNvPr>
          <p:cNvSpPr txBox="1"/>
          <p:nvPr/>
        </p:nvSpPr>
        <p:spPr>
          <a:xfrm>
            <a:off x="4442468" y="135952"/>
            <a:ext cx="178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Amasis MT Pro Light" panose="02040304050005020304" pitchFamily="18" charset="0"/>
                <a:cs typeface="Alef" panose="00000500000000000000" pitchFamily="2" charset="-79"/>
              </a:rPr>
              <a:t>ARGOMENTI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AA0BD4-C676-0684-0FD2-A367283651EF}"/>
              </a:ext>
            </a:extLst>
          </p:cNvPr>
          <p:cNvSpPr txBox="1"/>
          <p:nvPr/>
        </p:nvSpPr>
        <p:spPr>
          <a:xfrm>
            <a:off x="7867822" y="2635957"/>
            <a:ext cx="33805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Agency FB" panose="020B0503020202020204" pitchFamily="34" charset="0"/>
              </a:rPr>
              <a:t>è una </a:t>
            </a:r>
            <a:r>
              <a:rPr lang="it-IT" sz="1400" b="1" dirty="0">
                <a:latin typeface="Agency FB" panose="020B0503020202020204" pitchFamily="34" charset="0"/>
                <a:hlinkClick r:id="rId7" tooltip="Bias cognitivo"/>
              </a:rPr>
              <a:t>distorsione cognitiva</a:t>
            </a:r>
            <a:r>
              <a:rPr lang="it-IT" sz="1400" b="1" dirty="0">
                <a:latin typeface="Agency FB" panose="020B0503020202020204" pitchFamily="34" charset="0"/>
              </a:rPr>
              <a:t> nella quale individui poco esperti e poco competenti in un campo tendono a sovrastimare la propria preparazione giudicandola, a torto, superiore alla media</a:t>
            </a:r>
          </a:p>
        </p:txBody>
      </p:sp>
    </p:spTree>
    <p:extLst>
      <p:ext uri="{BB962C8B-B14F-4D97-AF65-F5344CB8AC3E}">
        <p14:creationId xmlns:p14="http://schemas.microsoft.com/office/powerpoint/2010/main" val="104654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AD2D795-664B-1076-F63C-6DDC976E49C4}"/>
              </a:ext>
            </a:extLst>
          </p:cNvPr>
          <p:cNvSpPr/>
          <p:nvPr/>
        </p:nvSpPr>
        <p:spPr>
          <a:xfrm>
            <a:off x="1703388" y="5589588"/>
            <a:ext cx="10080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1B7B94-7A8A-2F3C-FF56-B8B0AE590265}"/>
              </a:ext>
            </a:extLst>
          </p:cNvPr>
          <p:cNvSpPr txBox="1"/>
          <p:nvPr/>
        </p:nvSpPr>
        <p:spPr>
          <a:xfrm>
            <a:off x="2879401" y="6175598"/>
            <a:ext cx="3513170" cy="58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b="1" i="1" dirty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Diversità di ecosistemi</a:t>
            </a:r>
            <a:endParaRPr lang="en-US" sz="3200" b="1" i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F619A4-2AF6-55E4-CE9B-BF0482A4BFD3}"/>
              </a:ext>
            </a:extLst>
          </p:cNvPr>
          <p:cNvSpPr txBox="1"/>
          <p:nvPr/>
        </p:nvSpPr>
        <p:spPr>
          <a:xfrm>
            <a:off x="1519450" y="5657102"/>
            <a:ext cx="4740177" cy="585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b="1" i="1" dirty="0">
                <a:solidFill>
                  <a:srgbClr val="0070C0"/>
                </a:solidFill>
                <a:latin typeface="Agency FB" panose="020B0503020202020204" pitchFamily="34" charset="0"/>
              </a:rPr>
              <a:t>Diversità specifica</a:t>
            </a:r>
            <a:endParaRPr lang="en-US" sz="3200" b="1" i="1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77E2F51-A8ED-ADAF-C3A3-DC8D9A04898B}"/>
              </a:ext>
            </a:extLst>
          </p:cNvPr>
          <p:cNvSpPr txBox="1"/>
          <p:nvPr/>
        </p:nvSpPr>
        <p:spPr>
          <a:xfrm>
            <a:off x="7022420" y="6175598"/>
            <a:ext cx="3250294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b="1" i="1" dirty="0">
                <a:solidFill>
                  <a:srgbClr val="7030A0"/>
                </a:solidFill>
                <a:latin typeface="Agency FB" panose="020B0503020202020204" pitchFamily="34" charset="0"/>
              </a:rPr>
              <a:t>Diversità di funzioni</a:t>
            </a:r>
            <a:endParaRPr lang="en-US" sz="3200" b="1" i="1" dirty="0">
              <a:solidFill>
                <a:srgbClr val="7030A0"/>
              </a:solidFill>
              <a:latin typeface="Agency FB" panose="020B0503020202020204" pitchFamily="34" charset="0"/>
            </a:endParaRPr>
          </a:p>
        </p:txBody>
      </p:sp>
      <p:pic>
        <p:nvPicPr>
          <p:cNvPr id="22534" name="Immagine 8">
            <a:extLst>
              <a:ext uri="{FF2B5EF4-FFF2-40B4-BE49-F238E27FC236}">
                <a16:creationId xmlns:a16="http://schemas.microsoft.com/office/drawing/2014/main" id="{DA66FDDA-F1EE-0A76-5275-06555543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7788"/>
            <a:ext cx="36703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5" name="Gruppo 10">
            <a:extLst>
              <a:ext uri="{FF2B5EF4-FFF2-40B4-BE49-F238E27FC236}">
                <a16:creationId xmlns:a16="http://schemas.microsoft.com/office/drawing/2014/main" id="{9FB3786F-B8D0-C174-FB11-38DAEAA66A99}"/>
              </a:ext>
            </a:extLst>
          </p:cNvPr>
          <p:cNvGrpSpPr>
            <a:grpSpLocks/>
          </p:cNvGrpSpPr>
          <p:nvPr/>
        </p:nvGrpSpPr>
        <p:grpSpPr bwMode="auto">
          <a:xfrm>
            <a:off x="3557588" y="619125"/>
            <a:ext cx="8634412" cy="4754563"/>
            <a:chOff x="3557344" y="547513"/>
            <a:chExt cx="8634656" cy="4753695"/>
          </a:xfrm>
        </p:grpSpPr>
        <p:pic>
          <p:nvPicPr>
            <p:cNvPr id="22538" name="Immagine 2">
              <a:extLst>
                <a:ext uri="{FF2B5EF4-FFF2-40B4-BE49-F238E27FC236}">
                  <a16:creationId xmlns:a16="http://schemas.microsoft.com/office/drawing/2014/main" id="{670D4B56-AF58-0F71-5E60-6FD6E3161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344" y="547513"/>
              <a:ext cx="8634656" cy="4753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F45CC4B2-3453-F0DC-25DE-A6A6C005940F}"/>
                </a:ext>
              </a:extLst>
            </p:cNvPr>
            <p:cNvSpPr/>
            <p:nvPr/>
          </p:nvSpPr>
          <p:spPr>
            <a:xfrm>
              <a:off x="7248385" y="547513"/>
              <a:ext cx="3024273" cy="5777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F0EDD3AD-9D4A-91AD-0715-8A21B823FA9B}"/>
              </a:ext>
            </a:extLst>
          </p:cNvPr>
          <p:cNvSpPr/>
          <p:nvPr/>
        </p:nvSpPr>
        <p:spPr>
          <a:xfrm>
            <a:off x="0" y="-43820"/>
            <a:ext cx="12192000" cy="7694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it-IT" dirty="0">
                <a:solidFill>
                  <a:srgbClr val="996633"/>
                </a:solidFill>
                <a:latin typeface="Calibri" panose="020F0502020204030204" pitchFamily="34" charset="0"/>
              </a:rPr>
              <a:t>	</a:t>
            </a:r>
            <a:r>
              <a:rPr lang="it-IT" sz="4400" b="1" dirty="0">
                <a:ln w="11430"/>
                <a:solidFill>
                  <a:srgbClr val="9966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itchFamily="34" charset="0"/>
              </a:rPr>
              <a:t>Quale Biodiversità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F4EF38-ACFE-3515-8E18-8B9AED55CC76}"/>
              </a:ext>
            </a:extLst>
          </p:cNvPr>
          <p:cNvSpPr txBox="1"/>
          <p:nvPr/>
        </p:nvSpPr>
        <p:spPr>
          <a:xfrm>
            <a:off x="313483" y="5138605"/>
            <a:ext cx="513183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b="1" i="1" dirty="0">
                <a:solidFill>
                  <a:srgbClr val="FF0000"/>
                </a:solidFill>
                <a:latin typeface="Agency FB" panose="020B0503020202020204" pitchFamily="34" charset="0"/>
              </a:rPr>
              <a:t>Diversità genetica</a:t>
            </a:r>
            <a:endParaRPr lang="en-US" sz="3200" b="1" i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mmagine 2">
            <a:extLst>
              <a:ext uri="{FF2B5EF4-FFF2-40B4-BE49-F238E27FC236}">
                <a16:creationId xmlns:a16="http://schemas.microsoft.com/office/drawing/2014/main" id="{FE8E266E-82F8-4691-6486-277BA2EC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6" y="12837"/>
            <a:ext cx="3496032" cy="519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>
            <a:extLst>
              <a:ext uri="{FF2B5EF4-FFF2-40B4-BE49-F238E27FC236}">
                <a16:creationId xmlns:a16="http://schemas.microsoft.com/office/drawing/2014/main" id="{913398D3-72BA-8E9B-C09E-142656D7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88" y="831850"/>
            <a:ext cx="586105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ttangolo 2">
            <a:extLst>
              <a:ext uri="{FF2B5EF4-FFF2-40B4-BE49-F238E27FC236}">
                <a16:creationId xmlns:a16="http://schemas.microsoft.com/office/drawing/2014/main" id="{7ADCD47B-9965-87B8-1FA1-778194E47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6413" y="6438900"/>
            <a:ext cx="1765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IPBES website 2019 </a:t>
            </a:r>
            <a:endParaRPr lang="it-IT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Rettangolo 4">
            <a:extLst>
              <a:ext uri="{FF2B5EF4-FFF2-40B4-BE49-F238E27FC236}">
                <a16:creationId xmlns:a16="http://schemas.microsoft.com/office/drawing/2014/main" id="{2CA97329-D20D-9CB3-8A7A-525416475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709613"/>
            <a:ext cx="4570412" cy="342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Aft>
                <a:spcPct val="0"/>
              </a:spcAft>
              <a:defRPr/>
            </a:pPr>
            <a:r>
              <a:rPr lang="it-IT" altLang="en-US" sz="1633">
                <a:solidFill>
                  <a:schemeClr val="tx1"/>
                </a:solidFill>
              </a:rPr>
              <a:t>.</a:t>
            </a:r>
            <a:endParaRPr lang="en-US" altLang="en-US" sz="1633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8DA7895-7E3D-0A65-9ED7-F7E4A60902DE}"/>
              </a:ext>
            </a:extLst>
          </p:cNvPr>
          <p:cNvSpPr/>
          <p:nvPr/>
        </p:nvSpPr>
        <p:spPr>
          <a:xfrm>
            <a:off x="-1104900" y="-2116138"/>
            <a:ext cx="12192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400" b="1" dirty="0">
                <a:solidFill>
                  <a:srgbClr val="FF0000"/>
                </a:solidFill>
                <a:latin typeface="+mj-lt"/>
              </a:rPr>
              <a:t>Declino globale dell'ecosistema e caduta della biodiversità, </a:t>
            </a:r>
          </a:p>
          <a:p>
            <a:pPr algn="ctr" eaLnBrk="1" hangingPunct="1">
              <a:defRPr/>
            </a:pPr>
            <a:r>
              <a:rPr lang="it-IT" sz="2400" b="1" dirty="0">
                <a:solidFill>
                  <a:srgbClr val="FF0000"/>
                </a:solidFill>
                <a:latin typeface="+mj-lt"/>
              </a:rPr>
              <a:t>causata da fattori di cambiamento diretti e indiretti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E8AEC78-1862-5CD7-69DD-9A2F064B40F9}"/>
              </a:ext>
            </a:extLst>
          </p:cNvPr>
          <p:cNvSpPr/>
          <p:nvPr/>
        </p:nvSpPr>
        <p:spPr>
          <a:xfrm>
            <a:off x="-17211" y="30378"/>
            <a:ext cx="12191998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0" eaLnBrk="1" hangingPunct="1">
              <a:tabLst>
                <a:tab pos="36000" algn="l"/>
              </a:tabLst>
              <a:defRPr/>
            </a:pPr>
            <a:r>
              <a:rPr lang="it-IT" sz="2800" dirty="0">
                <a:solidFill>
                  <a:srgbClr val="996633"/>
                </a:solidFill>
                <a:latin typeface="Calibri" panose="020F0502020204030204" pitchFamily="34" charset="0"/>
              </a:rPr>
              <a:t>	</a:t>
            </a:r>
            <a:r>
              <a:rPr lang="it-IT" sz="2800" b="1" dirty="0">
                <a:ln w="11430"/>
                <a:solidFill>
                  <a:srgbClr val="9966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itchFamily="34" charset="0"/>
              </a:rPr>
              <a:t> Drivers di cambiamento della biodiversità e degli ecosistemi</a:t>
            </a:r>
          </a:p>
        </p:txBody>
      </p:sp>
      <p:pic>
        <p:nvPicPr>
          <p:cNvPr id="27655" name="Immagine 18">
            <a:extLst>
              <a:ext uri="{FF2B5EF4-FFF2-40B4-BE49-F238E27FC236}">
                <a16:creationId xmlns:a16="http://schemas.microsoft.com/office/drawing/2014/main" id="{E4082057-2284-356D-9926-0F059E177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800" y="938213"/>
            <a:ext cx="5392738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icture 2">
            <a:extLst>
              <a:ext uri="{FF2B5EF4-FFF2-40B4-BE49-F238E27FC236}">
                <a16:creationId xmlns:a16="http://schemas.microsoft.com/office/drawing/2014/main" id="{505650D9-8C38-2495-FA91-F9E898D23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13" y="60325"/>
            <a:ext cx="7900987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448" name="TextBox 2">
            <a:extLst>
              <a:ext uri="{FF2B5EF4-FFF2-40B4-BE49-F238E27FC236}">
                <a16:creationId xmlns:a16="http://schemas.microsoft.com/office/drawing/2014/main" id="{7F8B942D-630C-7C95-A88D-8BF37D2419FA}"/>
              </a:ext>
            </a:extLst>
          </p:cNvPr>
          <p:cNvGrpSpPr>
            <a:grpSpLocks/>
          </p:cNvGrpSpPr>
          <p:nvPr/>
        </p:nvGrpSpPr>
        <p:grpSpPr bwMode="auto">
          <a:xfrm>
            <a:off x="0" y="4449763"/>
            <a:ext cx="7485063" cy="2408237"/>
            <a:chOff x="0" y="-262105"/>
            <a:chExt cx="14969011" cy="4816186"/>
          </a:xfrm>
        </p:grpSpPr>
        <p:grpSp>
          <p:nvGrpSpPr>
            <p:cNvPr id="26634" name="Raggruppa">
              <a:extLst>
                <a:ext uri="{FF2B5EF4-FFF2-40B4-BE49-F238E27FC236}">
                  <a16:creationId xmlns:a16="http://schemas.microsoft.com/office/drawing/2014/main" id="{20EEFF69-F055-842E-D49D-935D593230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481166" cy="2088700"/>
              <a:chOff x="0" y="0"/>
              <a:chExt cx="3481165" cy="2088699"/>
            </a:xfrm>
          </p:grpSpPr>
          <p:sp>
            <p:nvSpPr>
              <p:cNvPr id="26656" name="Rettangolo">
                <a:extLst>
                  <a:ext uri="{FF2B5EF4-FFF2-40B4-BE49-F238E27FC236}">
                    <a16:creationId xmlns:a16="http://schemas.microsoft.com/office/drawing/2014/main" id="{DB812D9A-6717-1F2F-C897-33B75EF4A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" y="-1"/>
                <a:ext cx="3481166" cy="2088701"/>
              </a:xfrm>
              <a:prstGeom prst="rect">
                <a:avLst/>
              </a:prstGeom>
              <a:solidFill>
                <a:srgbClr val="527E34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34290" tIns="34290" rIns="34290" bIns="34290" anchor="ctr"/>
              <a:lstStyle>
                <a:lvl1pPr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:endParaRPr lang="en-US" altLang="en-US" sz="22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6657" name="Nessuna perdita netta di ecosistemi">
                <a:extLst>
                  <a:ext uri="{FF2B5EF4-FFF2-40B4-BE49-F238E27FC236}">
                    <a16:creationId xmlns:a16="http://schemas.microsoft.com/office/drawing/2014/main" id="{1237993F-6102-8DB7-9BAF-C5F64F949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4686"/>
                <a:ext cx="3481166" cy="1979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65723" tIns="65723" rIns="65723" bIns="65723" anchor="ctr"/>
              <a:lstStyle>
                <a:lvl1pPr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1900"/>
                  </a:spcBef>
                </a:pPr>
                <a:r>
                  <a:rPr lang="en-US" altLang="en-US" sz="220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Nessuna perdita netta di ecosistemi</a:t>
                </a:r>
              </a:p>
            </p:txBody>
          </p:sp>
        </p:grpSp>
        <p:grpSp>
          <p:nvGrpSpPr>
            <p:cNvPr id="26635" name="Raggruppa">
              <a:extLst>
                <a:ext uri="{FF2B5EF4-FFF2-40B4-BE49-F238E27FC236}">
                  <a16:creationId xmlns:a16="http://schemas.microsoft.com/office/drawing/2014/main" id="{3B77E448-DB82-77FD-E5A9-01F1B5F209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9281" y="-262106"/>
              <a:ext cx="3458572" cy="2595952"/>
              <a:chOff x="0" y="-260403"/>
              <a:chExt cx="3458571" cy="2595950"/>
            </a:xfrm>
          </p:grpSpPr>
          <p:sp>
            <p:nvSpPr>
              <p:cNvPr id="26654" name="Rettangolo">
                <a:extLst>
                  <a:ext uri="{FF2B5EF4-FFF2-40B4-BE49-F238E27FC236}">
                    <a16:creationId xmlns:a16="http://schemas.microsoft.com/office/drawing/2014/main" id="{90C39016-BAB9-5909-399F-B5B9A336D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" y="-1"/>
                <a:ext cx="3458573" cy="2075144"/>
              </a:xfrm>
              <a:prstGeom prst="rect">
                <a:avLst/>
              </a:prstGeom>
              <a:solidFill>
                <a:srgbClr val="6AA149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34290" tIns="34290" rIns="34290" bIns="34290" anchor="ctr"/>
              <a:lstStyle>
                <a:lvl1pPr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:endParaRPr lang="en-US" altLang="en-US" sz="22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6655" name="+50% aree con pianificazione territoriale">
                <a:extLst>
                  <a:ext uri="{FF2B5EF4-FFF2-40B4-BE49-F238E27FC236}">
                    <a16:creationId xmlns:a16="http://schemas.microsoft.com/office/drawing/2014/main" id="{2C2D023D-911B-D3EB-153B-6E261D3EE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260404"/>
                <a:ext cx="3458572" cy="2595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65723" tIns="65723" rIns="65723" bIns="65723" anchor="ctr"/>
              <a:lstStyle>
                <a:lvl1pPr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1900"/>
                  </a:spcBef>
                </a:pPr>
                <a:r>
                  <a:rPr lang="en-US" altLang="en-US" sz="210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+50% aree con pianificazione territoriale</a:t>
                </a:r>
              </a:p>
            </p:txBody>
          </p:sp>
        </p:grpSp>
        <p:grpSp>
          <p:nvGrpSpPr>
            <p:cNvPr id="26636" name="Raggruppa">
              <a:extLst>
                <a:ext uri="{FF2B5EF4-FFF2-40B4-BE49-F238E27FC236}">
                  <a16:creationId xmlns:a16="http://schemas.microsoft.com/office/drawing/2014/main" id="{784B3233-8C17-7C9D-E622-A3D388F7F5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58563" y="0"/>
              <a:ext cx="3481166" cy="2088700"/>
              <a:chOff x="0" y="0"/>
              <a:chExt cx="3481165" cy="2088699"/>
            </a:xfrm>
          </p:grpSpPr>
          <p:sp>
            <p:nvSpPr>
              <p:cNvPr id="26652" name="Rettangolo">
                <a:extLst>
                  <a:ext uri="{FF2B5EF4-FFF2-40B4-BE49-F238E27FC236}">
                    <a16:creationId xmlns:a16="http://schemas.microsoft.com/office/drawing/2014/main" id="{9C7D4B64-AFD4-955C-2793-9FA68C7FB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" y="-1"/>
                <a:ext cx="3481166" cy="2088701"/>
              </a:xfrm>
              <a:prstGeom prst="rect">
                <a:avLst/>
              </a:prstGeom>
              <a:solidFill>
                <a:srgbClr val="86B66C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34290" tIns="34290" rIns="34290" bIns="34290" anchor="ctr"/>
              <a:lstStyle>
                <a:lvl1pPr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:endParaRPr lang="en-US" altLang="en-US" sz="22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6653" name="30% aree protette, 10% a protezione rigorosa">
                <a:extLst>
                  <a:ext uri="{FF2B5EF4-FFF2-40B4-BE49-F238E27FC236}">
                    <a16:creationId xmlns:a16="http://schemas.microsoft.com/office/drawing/2014/main" id="{2FECA8DE-F890-1238-8C64-FC24A55AD2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95158"/>
                <a:ext cx="3481166" cy="1498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65723" tIns="65723" rIns="65723" bIns="65723" anchor="ctr"/>
              <a:lstStyle>
                <a:lvl1pPr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1900"/>
                  </a:spcBef>
                </a:pPr>
                <a:r>
                  <a:rPr lang="en-US" altLang="en-US" sz="160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30% aree protette, 10% a protezione rigorosa</a:t>
                </a:r>
              </a:p>
            </p:txBody>
          </p:sp>
        </p:grpSp>
        <p:grpSp>
          <p:nvGrpSpPr>
            <p:cNvPr id="26637" name="Raggruppa">
              <a:extLst>
                <a:ext uri="{FF2B5EF4-FFF2-40B4-BE49-F238E27FC236}">
                  <a16:creationId xmlns:a16="http://schemas.microsoft.com/office/drawing/2014/main" id="{C92D405C-7D00-7E4A-C667-70A61ADA36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87846" y="0"/>
              <a:ext cx="3481166" cy="2088700"/>
              <a:chOff x="0" y="0"/>
              <a:chExt cx="3481165" cy="2088699"/>
            </a:xfrm>
          </p:grpSpPr>
          <p:sp>
            <p:nvSpPr>
              <p:cNvPr id="26650" name="Rettangolo">
                <a:extLst>
                  <a:ext uri="{FF2B5EF4-FFF2-40B4-BE49-F238E27FC236}">
                    <a16:creationId xmlns:a16="http://schemas.microsoft.com/office/drawing/2014/main" id="{E739344A-1F70-F68D-624E-F051145DF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" y="-1"/>
                <a:ext cx="3481166" cy="2088701"/>
              </a:xfrm>
              <a:prstGeom prst="rect">
                <a:avLst/>
              </a:prstGeom>
              <a:solidFill>
                <a:srgbClr val="A5C595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34290" tIns="34290" rIns="34290" bIns="34290" anchor="ctr"/>
              <a:lstStyle>
                <a:lvl1pPr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:endParaRPr lang="en-US" altLang="en-US" sz="16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6651" name="-50% introduzione specie aliene">
                <a:extLst>
                  <a:ext uri="{FF2B5EF4-FFF2-40B4-BE49-F238E27FC236}">
                    <a16:creationId xmlns:a16="http://schemas.microsoft.com/office/drawing/2014/main" id="{B2D43D60-A2DF-C17C-D50E-1FBD9C6358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4686"/>
                <a:ext cx="3481166" cy="1979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65723" tIns="65723" rIns="65723" bIns="65723" anchor="ctr"/>
              <a:lstStyle>
                <a:lvl1pPr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1900"/>
                  </a:spcBef>
                </a:pPr>
                <a:r>
                  <a:rPr lang="en-US" altLang="en-US" sz="2200"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-50% introduzione specie aliene</a:t>
                </a:r>
              </a:p>
            </p:txBody>
          </p:sp>
        </p:grpSp>
        <p:grpSp>
          <p:nvGrpSpPr>
            <p:cNvPr id="26638" name="Raggruppa">
              <a:extLst>
                <a:ext uri="{FF2B5EF4-FFF2-40B4-BE49-F238E27FC236}">
                  <a16:creationId xmlns:a16="http://schemas.microsoft.com/office/drawing/2014/main" id="{3132F86F-E3FB-E109-A261-238E2E6AD1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436816"/>
              <a:ext cx="3481166" cy="2088700"/>
              <a:chOff x="0" y="0"/>
              <a:chExt cx="3481165" cy="2088699"/>
            </a:xfrm>
          </p:grpSpPr>
          <p:sp>
            <p:nvSpPr>
              <p:cNvPr id="26648" name="Rettangolo">
                <a:extLst>
                  <a:ext uri="{FF2B5EF4-FFF2-40B4-BE49-F238E27FC236}">
                    <a16:creationId xmlns:a16="http://schemas.microsoft.com/office/drawing/2014/main" id="{CC6D7E63-8437-E728-E80A-B9B587D91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" y="-1"/>
                <a:ext cx="3481166" cy="2088701"/>
              </a:xfrm>
              <a:prstGeom prst="rect">
                <a:avLst/>
              </a:prstGeom>
              <a:solidFill>
                <a:srgbClr val="C4D7BB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34290" tIns="34290" rIns="34290" bIns="34290" anchor="ctr"/>
              <a:lstStyle>
                <a:lvl1pPr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:endParaRPr lang="en-US" altLang="en-US" sz="16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6649" name="-50% inquinamento">
                <a:extLst>
                  <a:ext uri="{FF2B5EF4-FFF2-40B4-BE49-F238E27FC236}">
                    <a16:creationId xmlns:a16="http://schemas.microsoft.com/office/drawing/2014/main" id="{6CA81A8B-4550-C34B-D54A-46BA65AEAB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53585"/>
                <a:ext cx="3481166" cy="1381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65723" tIns="65723" rIns="65723" bIns="65723" anchor="ctr"/>
              <a:lstStyle>
                <a:lvl1pPr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1900"/>
                  </a:spcBef>
                </a:pPr>
                <a:r>
                  <a:rPr lang="en-US" altLang="en-US" sz="2200"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-50% inquinamento</a:t>
                </a:r>
              </a:p>
            </p:txBody>
          </p:sp>
        </p:grpSp>
        <p:grpSp>
          <p:nvGrpSpPr>
            <p:cNvPr id="26639" name="Raggruppa">
              <a:extLst>
                <a:ext uri="{FF2B5EF4-FFF2-40B4-BE49-F238E27FC236}">
                  <a16:creationId xmlns:a16="http://schemas.microsoft.com/office/drawing/2014/main" id="{3CFCD954-02E3-F28C-6A71-37A8293777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9281" y="2436816"/>
              <a:ext cx="3481166" cy="2088700"/>
              <a:chOff x="0" y="0"/>
              <a:chExt cx="3481165" cy="2088699"/>
            </a:xfrm>
          </p:grpSpPr>
          <p:sp>
            <p:nvSpPr>
              <p:cNvPr id="26646" name="Rettangolo">
                <a:extLst>
                  <a:ext uri="{FF2B5EF4-FFF2-40B4-BE49-F238E27FC236}">
                    <a16:creationId xmlns:a16="http://schemas.microsoft.com/office/drawing/2014/main" id="{B50CFF03-B503-7528-F037-0F22EDE76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" y="-1"/>
                <a:ext cx="3481166" cy="2088701"/>
              </a:xfrm>
              <a:prstGeom prst="rect">
                <a:avLst/>
              </a:prstGeom>
              <a:solidFill>
                <a:srgbClr val="A5C595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34290" tIns="34290" rIns="34290" bIns="34290" anchor="ctr"/>
              <a:lstStyle>
                <a:lvl1pPr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:endParaRPr lang="en-US" altLang="en-US" sz="16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6647" name="30% mitigazione climatica con NBS">
                <a:extLst>
                  <a:ext uri="{FF2B5EF4-FFF2-40B4-BE49-F238E27FC236}">
                    <a16:creationId xmlns:a16="http://schemas.microsoft.com/office/drawing/2014/main" id="{D60DC943-F73F-22D6-EB43-1572F8E27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66480"/>
                <a:ext cx="3481166" cy="1755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65723" tIns="65723" rIns="65723" bIns="65723" anchor="ctr"/>
              <a:lstStyle>
                <a:lvl1pPr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1900"/>
                  </a:spcBef>
                </a:pPr>
                <a:r>
                  <a:rPr lang="en-US" altLang="en-US" sz="1900"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30% mitigazione climatica con NBS</a:t>
                </a:r>
              </a:p>
            </p:txBody>
          </p:sp>
        </p:grpSp>
        <p:grpSp>
          <p:nvGrpSpPr>
            <p:cNvPr id="26640" name="Raggruppa">
              <a:extLst>
                <a:ext uri="{FF2B5EF4-FFF2-40B4-BE49-F238E27FC236}">
                  <a16:creationId xmlns:a16="http://schemas.microsoft.com/office/drawing/2014/main" id="{3BCC2108-02ED-59E8-829F-B23973E9EA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58563" y="2436816"/>
              <a:ext cx="3481166" cy="2088700"/>
              <a:chOff x="0" y="0"/>
              <a:chExt cx="3481165" cy="2088699"/>
            </a:xfrm>
          </p:grpSpPr>
          <p:sp>
            <p:nvSpPr>
              <p:cNvPr id="26644" name="Rettangolo">
                <a:extLst>
                  <a:ext uri="{FF2B5EF4-FFF2-40B4-BE49-F238E27FC236}">
                    <a16:creationId xmlns:a16="http://schemas.microsoft.com/office/drawing/2014/main" id="{7C711E86-FA27-2029-3717-D81156791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" y="-1"/>
                <a:ext cx="3481166" cy="2088701"/>
              </a:xfrm>
              <a:prstGeom prst="rect">
                <a:avLst/>
              </a:prstGeom>
              <a:solidFill>
                <a:srgbClr val="86B66C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34290" tIns="34290" rIns="34290" bIns="34290" anchor="ctr"/>
              <a:lstStyle>
                <a:lvl1pPr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:endParaRPr lang="en-US" altLang="en-US" sz="22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6645" name="+100% accesso al verde urbano">
                <a:extLst>
                  <a:ext uri="{FF2B5EF4-FFF2-40B4-BE49-F238E27FC236}">
                    <a16:creationId xmlns:a16="http://schemas.microsoft.com/office/drawing/2014/main" id="{2C52AE94-2918-8255-3CF4-F08C3E6E8A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4686"/>
                <a:ext cx="3481166" cy="1979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65723" tIns="65723" rIns="65723" bIns="65723" anchor="ctr"/>
              <a:lstStyle>
                <a:lvl1pPr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1900"/>
                  </a:spcBef>
                </a:pPr>
                <a:r>
                  <a:rPr lang="en-US" altLang="en-US" sz="220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+100% accesso al verde urbano</a:t>
                </a:r>
              </a:p>
            </p:txBody>
          </p:sp>
        </p:grpSp>
        <p:grpSp>
          <p:nvGrpSpPr>
            <p:cNvPr id="26641" name="Raggruppa">
              <a:extLst>
                <a:ext uri="{FF2B5EF4-FFF2-40B4-BE49-F238E27FC236}">
                  <a16:creationId xmlns:a16="http://schemas.microsoft.com/office/drawing/2014/main" id="{27F15878-028A-895A-0513-340CF5B650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87846" y="2408250"/>
              <a:ext cx="3481166" cy="2145832"/>
              <a:chOff x="0" y="-28565"/>
              <a:chExt cx="3481165" cy="2145831"/>
            </a:xfrm>
          </p:grpSpPr>
          <p:sp>
            <p:nvSpPr>
              <p:cNvPr id="26642" name="Rettangolo">
                <a:extLst>
                  <a:ext uri="{FF2B5EF4-FFF2-40B4-BE49-F238E27FC236}">
                    <a16:creationId xmlns:a16="http://schemas.microsoft.com/office/drawing/2014/main" id="{C338165C-A97C-E0A3-9FF1-C7ADA6E6E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" y="-1"/>
                <a:ext cx="3481166" cy="2088701"/>
              </a:xfrm>
              <a:prstGeom prst="rect">
                <a:avLst/>
              </a:prstGeom>
              <a:solidFill>
                <a:srgbClr val="6AA149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34290" tIns="34290" rIns="34290" bIns="34290" anchor="ctr"/>
              <a:lstStyle>
                <a:lvl1pPr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223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22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:endParaRPr lang="en-US" altLang="en-US" sz="22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6643" name="-50% impatti negativi da attività economiche">
                <a:extLst>
                  <a:ext uri="{FF2B5EF4-FFF2-40B4-BE49-F238E27FC236}">
                    <a16:creationId xmlns:a16="http://schemas.microsoft.com/office/drawing/2014/main" id="{82D27B6E-B1EE-4727-0717-C978C5602E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28566"/>
                <a:ext cx="3481166" cy="2145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65723" tIns="65723" rIns="65723" bIns="65723" anchor="ctr"/>
              <a:lstStyle>
                <a:lvl1pPr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20447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20447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1900"/>
                  </a:spcBef>
                </a:pPr>
                <a:r>
                  <a:rPr lang="en-US" altLang="en-US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-50% impatti negativi da attività economiche</a:t>
                </a:r>
              </a:p>
            </p:txBody>
          </p:sp>
        </p:grpSp>
      </p:grpSp>
      <p:pic>
        <p:nvPicPr>
          <p:cNvPr id="26628" name="Picture 1" descr="Picture 1">
            <a:extLst>
              <a:ext uri="{FF2B5EF4-FFF2-40B4-BE49-F238E27FC236}">
                <a16:creationId xmlns:a16="http://schemas.microsoft.com/office/drawing/2014/main" id="{B93E7C55-8BA4-BD53-F730-91DD3261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3238535"/>
            <a:ext cx="2180990" cy="114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50" name="Picture 4" descr="Picture 4">
            <a:extLst>
              <a:ext uri="{FF2B5EF4-FFF2-40B4-BE49-F238E27FC236}">
                <a16:creationId xmlns:a16="http://schemas.microsoft.com/office/drawing/2014/main" id="{32A0799F-0E04-691B-A488-70C554BC12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9283" y="3310453"/>
            <a:ext cx="1334279" cy="987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03" y="0"/>
                </a:moveTo>
                <a:lnTo>
                  <a:pt x="3165" y="439"/>
                </a:lnTo>
                <a:cubicBezTo>
                  <a:pt x="1210" y="3090"/>
                  <a:pt x="0" y="6753"/>
                  <a:pt x="0" y="10798"/>
                </a:cubicBezTo>
                <a:cubicBezTo>
                  <a:pt x="0" y="14844"/>
                  <a:pt x="1210" y="18507"/>
                  <a:pt x="3165" y="21158"/>
                </a:cubicBezTo>
                <a:lnTo>
                  <a:pt x="3503" y="21600"/>
                </a:lnTo>
                <a:lnTo>
                  <a:pt x="18097" y="21600"/>
                </a:lnTo>
                <a:lnTo>
                  <a:pt x="18437" y="21158"/>
                </a:lnTo>
                <a:cubicBezTo>
                  <a:pt x="20392" y="18507"/>
                  <a:pt x="21600" y="14844"/>
                  <a:pt x="21600" y="10798"/>
                </a:cubicBezTo>
                <a:cubicBezTo>
                  <a:pt x="21600" y="6753"/>
                  <a:pt x="20392" y="3090"/>
                  <a:pt x="18437" y="439"/>
                </a:cubicBezTo>
                <a:lnTo>
                  <a:pt x="18097" y="0"/>
                </a:lnTo>
                <a:lnTo>
                  <a:pt x="35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630" name="Immagine 2">
            <a:extLst>
              <a:ext uri="{FF2B5EF4-FFF2-40B4-BE49-F238E27FC236}">
                <a16:creationId xmlns:a16="http://schemas.microsoft.com/office/drawing/2014/main" id="{6F0EEB33-6394-00DD-03F3-6D3BC5E1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975" y="30163"/>
            <a:ext cx="4370388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0AA939-ABB0-D894-E77A-61765424AD4B}"/>
              </a:ext>
            </a:extLst>
          </p:cNvPr>
          <p:cNvSpPr txBox="1"/>
          <p:nvPr/>
        </p:nvSpPr>
        <p:spPr>
          <a:xfrm>
            <a:off x="7480300" y="4559300"/>
            <a:ext cx="4708525" cy="554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 err="1">
                <a:latin typeface="+mj-lt"/>
              </a:rPr>
              <a:t>Leclère</a:t>
            </a:r>
            <a:r>
              <a:rPr lang="en-US" sz="1000" dirty="0">
                <a:latin typeface="+mj-lt"/>
              </a:rPr>
              <a:t> et al, Nature, 2020 (DOI: 10.1038/s41586-020-2705-y), Adam </a:t>
            </a:r>
            <a:r>
              <a:rPr lang="en-US" sz="1000" dirty="0" err="1">
                <a:latin typeface="+mj-lt"/>
              </a:rPr>
              <a:t>Islaam</a:t>
            </a:r>
            <a:r>
              <a:rPr lang="en-US" sz="1000" dirty="0">
                <a:latin typeface="+mj-lt"/>
              </a:rPr>
              <a:t> International Institute for Applied Systems Analysis (IIASA), Citi Research &amp; Global Insights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3CDFF3-0CEB-5136-88E4-044B6C76E7FB}"/>
              </a:ext>
            </a:extLst>
          </p:cNvPr>
          <p:cNvSpPr txBox="1"/>
          <p:nvPr/>
        </p:nvSpPr>
        <p:spPr>
          <a:xfrm>
            <a:off x="7798594" y="5420884"/>
            <a:ext cx="40767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i="1" dirty="0">
                <a:latin typeface="Agency FB" panose="020B0503020202020204" pitchFamily="34" charset="0"/>
              </a:rPr>
              <a:t>La </a:t>
            </a:r>
            <a:r>
              <a:rPr lang="it-IT" b="1" i="1" dirty="0">
                <a:latin typeface="Agency FB" panose="020B0503020202020204" pitchFamily="34" charset="0"/>
              </a:rPr>
              <a:t>Nature Restoration </a:t>
            </a:r>
            <a:r>
              <a:rPr lang="it-IT" b="1" i="1" dirty="0" err="1">
                <a:latin typeface="Agency FB" panose="020B0503020202020204" pitchFamily="34" charset="0"/>
              </a:rPr>
              <a:t>Law</a:t>
            </a:r>
            <a:r>
              <a:rPr lang="it-IT" b="1" i="1" dirty="0">
                <a:latin typeface="Agency FB" panose="020B0503020202020204" pitchFamily="34" charset="0"/>
              </a:rPr>
              <a:t> </a:t>
            </a:r>
            <a:r>
              <a:rPr lang="it-IT" i="1" dirty="0">
                <a:latin typeface="Agency FB" panose="020B0503020202020204" pitchFamily="34" charset="0"/>
              </a:rPr>
              <a:t>appena definitivamente approvata è importante perché consente di superare le lacune attuative delle strategie per la biodiversità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C536C68-951D-F6D1-9D79-C4E740DD70AF}"/>
              </a:ext>
            </a:extLst>
          </p:cNvPr>
          <p:cNvSpPr/>
          <p:nvPr/>
        </p:nvSpPr>
        <p:spPr>
          <a:xfrm>
            <a:off x="7032103" y="30378"/>
            <a:ext cx="5142683" cy="95410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0" eaLnBrk="1" hangingPunct="1">
              <a:tabLst>
                <a:tab pos="36000" algn="l"/>
              </a:tabLst>
              <a:defRPr/>
            </a:pPr>
            <a:r>
              <a:rPr lang="it-IT" sz="2800" dirty="0">
                <a:solidFill>
                  <a:srgbClr val="996633"/>
                </a:solidFill>
                <a:latin typeface="Calibri" panose="020F0502020204030204" pitchFamily="34" charset="0"/>
              </a:rPr>
              <a:t>	</a:t>
            </a:r>
            <a:r>
              <a:rPr lang="it-IT" sz="2800" b="1" dirty="0">
                <a:ln w="11430"/>
                <a:solidFill>
                  <a:srgbClr val="9966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itchFamily="34" charset="0"/>
              </a:rPr>
              <a:t>Biodiversità: cause di una crisi e prospettive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50A06074-4C59-2217-566A-82A6275D9B03}"/>
              </a:ext>
            </a:extLst>
          </p:cNvPr>
          <p:cNvSpPr/>
          <p:nvPr/>
        </p:nvSpPr>
        <p:spPr>
          <a:xfrm>
            <a:off x="2231790" y="1857374"/>
            <a:ext cx="987660" cy="5334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natura, aria aperta, montagna, catena montuosa&#10;&#10;Descrizione generata automaticamente">
            <a:extLst>
              <a:ext uri="{FF2B5EF4-FFF2-40B4-BE49-F238E27FC236}">
                <a16:creationId xmlns:a16="http://schemas.microsoft.com/office/drawing/2014/main" id="{63189037-2FBA-858F-860C-944BD77219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7EF680C-F9B0-551E-D6A9-15D5F10D7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1396"/>
          </a:xfrm>
        </p:spPr>
        <p:txBody>
          <a:bodyPr/>
          <a:lstStyle/>
          <a:p>
            <a:r>
              <a:rPr lang="it-IT" dirty="0"/>
              <a:t>Cosa è….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la Montagna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D6647A-3865-590B-A9E8-49E56C0C8632}"/>
              </a:ext>
            </a:extLst>
          </p:cNvPr>
          <p:cNvSpPr txBox="1"/>
          <p:nvPr/>
        </p:nvSpPr>
        <p:spPr>
          <a:xfrm>
            <a:off x="838200" y="874455"/>
            <a:ext cx="423705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51,9 % comuni montani italiani</a:t>
            </a:r>
          </a:p>
          <a:p>
            <a:r>
              <a:rPr lang="it-IT" b="1" dirty="0"/>
              <a:t>14.310.751 abitanti  (1/4=23,5%)</a:t>
            </a:r>
          </a:p>
          <a:p>
            <a:r>
              <a:rPr lang="it-IT" b="1" dirty="0"/>
              <a:t>175.245 Kmq (58%)</a:t>
            </a:r>
          </a:p>
          <a:p>
            <a:endParaRPr lang="it-IT" b="1" dirty="0"/>
          </a:p>
          <a:p>
            <a:r>
              <a:rPr lang="it-IT" b="1" dirty="0"/>
              <a:t>1/3 Patrimonio UNESCO</a:t>
            </a:r>
          </a:p>
          <a:p>
            <a:endParaRPr lang="it-IT" b="1" dirty="0"/>
          </a:p>
          <a:p>
            <a:r>
              <a:rPr lang="it-IT" b="1" dirty="0"/>
              <a:t>90% delle sorgenti è in area montana</a:t>
            </a:r>
          </a:p>
          <a:p>
            <a:endParaRPr lang="it-IT" b="1" dirty="0"/>
          </a:p>
          <a:p>
            <a:r>
              <a:rPr 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Montagna altimetrica 40% </a:t>
            </a:r>
          </a:p>
          <a:p>
            <a:endParaRPr lang="it-IT" b="1" dirty="0"/>
          </a:p>
          <a:p>
            <a:endParaRPr lang="en-US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2B29987-C1B2-CD49-8F4D-F43C469C84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411" y="781396"/>
            <a:ext cx="3836765" cy="440609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FCD3A8-61C8-9062-9D9C-2029A6977559}"/>
              </a:ext>
            </a:extLst>
          </p:cNvPr>
          <p:cNvSpPr txBox="1"/>
          <p:nvPr/>
        </p:nvSpPr>
        <p:spPr>
          <a:xfrm>
            <a:off x="253185" y="3874577"/>
            <a:ext cx="7534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La montagna e l’origine della costruzione dei paesaggi</a:t>
            </a:r>
            <a:endParaRPr lang="en-US" sz="36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CE95A1-BDE4-F2E6-B9F2-EF3317A2B41E}"/>
              </a:ext>
            </a:extLst>
          </p:cNvPr>
          <p:cNvSpPr txBox="1"/>
          <p:nvPr/>
        </p:nvSpPr>
        <p:spPr>
          <a:xfrm>
            <a:off x="4711701" y="12100"/>
            <a:ext cx="2409825" cy="4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RISORSA ACQUA</a:t>
            </a:r>
          </a:p>
        </p:txBody>
      </p:sp>
      <p:pic>
        <p:nvPicPr>
          <p:cNvPr id="6" name="Immagine 25">
            <a:extLst>
              <a:ext uri="{FF2B5EF4-FFF2-40B4-BE49-F238E27FC236}">
                <a16:creationId xmlns:a16="http://schemas.microsoft.com/office/drawing/2014/main" id="{17EFEC1B-A96E-3FA4-1B60-5BE69E11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6" y="784225"/>
            <a:ext cx="45434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23">
            <a:extLst>
              <a:ext uri="{FF2B5EF4-FFF2-40B4-BE49-F238E27FC236}">
                <a16:creationId xmlns:a16="http://schemas.microsoft.com/office/drawing/2014/main" id="{72D4126F-73FA-F632-5427-D3EDE9DE72FA}"/>
              </a:ext>
            </a:extLst>
          </p:cNvPr>
          <p:cNvGrpSpPr>
            <a:grpSpLocks/>
          </p:cNvGrpSpPr>
          <p:nvPr/>
        </p:nvGrpSpPr>
        <p:grpSpPr bwMode="auto">
          <a:xfrm>
            <a:off x="5732463" y="2451551"/>
            <a:ext cx="2559050" cy="3432175"/>
            <a:chOff x="699046" y="116473"/>
            <a:chExt cx="3779015" cy="429681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246B757-D998-778A-400E-5A5281BE8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046" y="116473"/>
              <a:ext cx="3779015" cy="42968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9" name="CasellaDiTesto 22">
              <a:extLst>
                <a:ext uri="{FF2B5EF4-FFF2-40B4-BE49-F238E27FC236}">
                  <a16:creationId xmlns:a16="http://schemas.microsoft.com/office/drawing/2014/main" id="{296AE285-FA91-E51C-10F7-129C29021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790" y="191186"/>
              <a:ext cx="2031674" cy="46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APPENNINO</a:t>
              </a:r>
            </a:p>
          </p:txBody>
        </p:sp>
      </p:grpSp>
      <p:pic>
        <p:nvPicPr>
          <p:cNvPr id="10" name="Immagine 1">
            <a:extLst>
              <a:ext uri="{FF2B5EF4-FFF2-40B4-BE49-F238E27FC236}">
                <a16:creationId xmlns:a16="http://schemas.microsoft.com/office/drawing/2014/main" id="{19B17F92-7528-E8C7-3A7C-AFF2F56D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2063" y="5889625"/>
            <a:ext cx="5746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>
            <a:extLst>
              <a:ext uri="{FF2B5EF4-FFF2-40B4-BE49-F238E27FC236}">
                <a16:creationId xmlns:a16="http://schemas.microsoft.com/office/drawing/2014/main" id="{84A61C95-4BFE-C684-7782-9050AE39C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5263" y="6577013"/>
            <a:ext cx="8191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4">
            <a:extLst>
              <a:ext uri="{FF2B5EF4-FFF2-40B4-BE49-F238E27FC236}">
                <a16:creationId xmlns:a16="http://schemas.microsoft.com/office/drawing/2014/main" id="{BF17FD5E-09CF-0C5E-59B3-32719521D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100" y="6330950"/>
            <a:ext cx="11842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Santolini et al 2018</a:t>
            </a:r>
          </a:p>
        </p:txBody>
      </p:sp>
      <p:sp>
        <p:nvSpPr>
          <p:cNvPr id="13" name="Rettangolo 5">
            <a:extLst>
              <a:ext uri="{FF2B5EF4-FFF2-40B4-BE49-F238E27FC236}">
                <a16:creationId xmlns:a16="http://schemas.microsoft.com/office/drawing/2014/main" id="{76ACA173-C7D0-8918-9240-52FAA7040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88" y="3303588"/>
            <a:ext cx="35385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Bacini idrici </a:t>
            </a: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30.000 ha circa 3.000 milioni di m</a:t>
            </a:r>
            <a:r>
              <a:rPr kumimoji="0" lang="it-IT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(sei volte la capacità del Lago Trasimeno e il 2% dell’intera risorsa nazionale).</a:t>
            </a:r>
            <a:endParaRPr kumimoji="0" lang="it-IT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ttangolo 6">
            <a:extLst>
              <a:ext uri="{FF2B5EF4-FFF2-40B4-BE49-F238E27FC236}">
                <a16:creationId xmlns:a16="http://schemas.microsoft.com/office/drawing/2014/main" id="{4C7745E6-AD44-F59B-CBC7-AD4501799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788" y="2690813"/>
            <a:ext cx="3471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Reticolo idrografico</a:t>
            </a:r>
            <a:r>
              <a:rPr kumimoji="0" lang="it-IT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: 53.598 Km (la circonferenza terrestre è di 40.075 Km)</a:t>
            </a:r>
            <a:endParaRPr kumimoji="0" lang="it-IT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ttangolo 24">
            <a:extLst>
              <a:ext uri="{FF2B5EF4-FFF2-40B4-BE49-F238E27FC236}">
                <a16:creationId xmlns:a16="http://schemas.microsoft.com/office/drawing/2014/main" id="{9F585398-38F8-C833-F800-92703032E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75" y="4381500"/>
            <a:ext cx="35401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Sorgenti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Appennino settentrionale 178.178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Appennino centrale 	       999.252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Appennino meridionale 1.078.154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Sicilia 		        159.386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nota: Regione Marche il 98% situato in aree protette</a:t>
            </a:r>
          </a:p>
        </p:txBody>
      </p:sp>
      <p:pic>
        <p:nvPicPr>
          <p:cNvPr id="16" name="Immagine 20">
            <a:extLst>
              <a:ext uri="{FF2B5EF4-FFF2-40B4-BE49-F238E27FC236}">
                <a16:creationId xmlns:a16="http://schemas.microsoft.com/office/drawing/2014/main" id="{C4769F9F-C74C-0A0C-132C-A2A8DDB96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088" y="1027113"/>
            <a:ext cx="39401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9">
            <a:extLst>
              <a:ext uri="{FF2B5EF4-FFF2-40B4-BE49-F238E27FC236}">
                <a16:creationId xmlns:a16="http://schemas.microsoft.com/office/drawing/2014/main" id="{D959D39A-43E6-4226-9084-1C94C01EA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6" y="530924"/>
            <a:ext cx="363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RETICOLO IDROGRAFICO NAZONALE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EAF13B3-A508-665E-1A08-C21A4953482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91652" y="156733"/>
            <a:ext cx="2363723" cy="238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635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39CC1A9-6578-2FBA-9C28-EB6851E5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835" y="0"/>
            <a:ext cx="8409166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BD1EBBF-39E7-5D3E-89F3-67EB87068675}"/>
              </a:ext>
            </a:extLst>
          </p:cNvPr>
          <p:cNvSpPr txBox="1"/>
          <p:nvPr/>
        </p:nvSpPr>
        <p:spPr>
          <a:xfrm>
            <a:off x="5119500" y="1760968"/>
            <a:ext cx="71468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Ciò che accade in montagna non resta confinato in montagna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Tutto è interconnesso da una rete che unisce tutti i sistemi sulla terra, e ciò che agisce, nel bene e nel male, sugli ecosistemi montani, si ripercuote inevitabilmente altrove» </a:t>
            </a:r>
            <a:r>
              <a:rPr lang="it-I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Elisa Palazzi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0D5E39-EF88-0B7A-42E5-E41F577CC900}"/>
              </a:ext>
            </a:extLst>
          </p:cNvPr>
          <p:cNvSpPr txBox="1"/>
          <p:nvPr/>
        </p:nvSpPr>
        <p:spPr>
          <a:xfrm>
            <a:off x="5148698" y="4012993"/>
            <a:ext cx="69397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come se la realtà, il bene e la verità sbocciassero spontaneamente dal potere stesso della tecnologia e dell'economia" (20), con l'ossessione di "</a:t>
            </a:r>
            <a:r>
              <a:rPr lang="it-IT" sz="1400" b="1" i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accrescere oltre ogni immaginazione il potere dell'uomo, per il quale la realtà non umana è una mera risorsa al suo servizio  </a:t>
            </a:r>
          </a:p>
          <a:p>
            <a:pPr algn="just"/>
            <a:r>
              <a:rPr lang="it-IT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Papa Francesco "Laudate </a:t>
            </a:r>
            <a:r>
              <a:rPr lang="it-IT" sz="1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Deum</a:t>
            </a:r>
            <a:r>
              <a:rPr lang="it-IT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</a:p>
          <a:p>
            <a:pPr algn="just"/>
            <a:r>
              <a:rPr lang="it-IT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it-IT" sz="1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HEALTH </a:t>
            </a:r>
            <a:r>
              <a:rPr lang="it-IT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RICONOSCERE LA  CONNESSIONE TRA PERSONE ANIMALI ED ECOSISTEMI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FA55297-F7B5-16A7-923A-C909489053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3" y="0"/>
            <a:ext cx="4803069" cy="4300427"/>
          </a:xfrm>
          <a:prstGeom prst="rect">
            <a:avLst/>
          </a:prstGeom>
        </p:spPr>
      </p:pic>
      <p:pic>
        <p:nvPicPr>
          <p:cNvPr id="3" name="Picture 2" descr="Risultati immagini per cambiamento climatico globale">
            <a:extLst>
              <a:ext uri="{FF2B5EF4-FFF2-40B4-BE49-F238E27FC236}">
                <a16:creationId xmlns:a16="http://schemas.microsoft.com/office/drawing/2014/main" id="{047E46E6-5988-FAC0-3631-6A5E9D3AA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06" y="4516558"/>
            <a:ext cx="4654341" cy="15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3227640-1B6D-2701-A90F-354EB759115C}"/>
              </a:ext>
            </a:extLst>
          </p:cNvPr>
          <p:cNvSpPr txBox="1"/>
          <p:nvPr/>
        </p:nvSpPr>
        <p:spPr>
          <a:xfrm>
            <a:off x="0" y="94049"/>
            <a:ext cx="12148057" cy="1200329"/>
          </a:xfrm>
          <a:prstGeom prst="rect">
            <a:avLst/>
          </a:prstGeom>
          <a:solidFill>
            <a:srgbClr val="00B0F0">
              <a:alpha val="2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L’emergenza climatica non è una visione di parte, a cui si chiede di aderire, bensì una condizione oggettiva, che non si può ignorare</a:t>
            </a:r>
          </a:p>
        </p:txBody>
      </p:sp>
    </p:spTree>
    <p:extLst>
      <p:ext uri="{BB962C8B-B14F-4D97-AF65-F5344CB8AC3E}">
        <p14:creationId xmlns:p14="http://schemas.microsoft.com/office/powerpoint/2010/main" val="30132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3">
            <a:extLst>
              <a:ext uri="{FF2B5EF4-FFF2-40B4-BE49-F238E27FC236}">
                <a16:creationId xmlns:a16="http://schemas.microsoft.com/office/drawing/2014/main" id="{8B184674-2063-206E-E2ED-E2080D0A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8" y="3235325"/>
            <a:ext cx="52514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magine 4">
            <a:extLst>
              <a:ext uri="{FF2B5EF4-FFF2-40B4-BE49-F238E27FC236}">
                <a16:creationId xmlns:a16="http://schemas.microsoft.com/office/drawing/2014/main" id="{A9B3E5EC-D9D9-0FDC-2DB9-E9110EDA8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" y="574675"/>
            <a:ext cx="5672138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ccia in su 7">
            <a:extLst>
              <a:ext uri="{FF2B5EF4-FFF2-40B4-BE49-F238E27FC236}">
                <a16:creationId xmlns:a16="http://schemas.microsoft.com/office/drawing/2014/main" id="{7FDB2BC3-2D74-3BD5-970A-5D4F589F9663}"/>
              </a:ext>
            </a:extLst>
          </p:cNvPr>
          <p:cNvSpPr/>
          <p:nvPr/>
        </p:nvSpPr>
        <p:spPr>
          <a:xfrm>
            <a:off x="3584575" y="3513138"/>
            <a:ext cx="161925" cy="2266950"/>
          </a:xfrm>
          <a:prstGeom prst="upArrow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350"/>
          </a:p>
        </p:txBody>
      </p:sp>
      <p:sp>
        <p:nvSpPr>
          <p:cNvPr id="4105" name="CasellaDiTesto 8">
            <a:extLst>
              <a:ext uri="{FF2B5EF4-FFF2-40B4-BE49-F238E27FC236}">
                <a16:creationId xmlns:a16="http://schemas.microsoft.com/office/drawing/2014/main" id="{781797AC-2E26-AB91-2B14-DA489C085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467100"/>
            <a:ext cx="323850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350" b="1"/>
              <a:t>°C</a:t>
            </a:r>
          </a:p>
        </p:txBody>
      </p:sp>
      <p:sp>
        <p:nvSpPr>
          <p:cNvPr id="4106" name="CasellaDiTesto 9">
            <a:extLst>
              <a:ext uri="{FF2B5EF4-FFF2-40B4-BE49-F238E27FC236}">
                <a16:creationId xmlns:a16="http://schemas.microsoft.com/office/drawing/2014/main" id="{80F34039-94A3-EA2C-1E6E-847475A8E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3571875"/>
            <a:ext cx="660400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350" dirty="0"/>
              <a:t>PRIMA</a:t>
            </a:r>
          </a:p>
        </p:txBody>
      </p:sp>
      <p:sp>
        <p:nvSpPr>
          <p:cNvPr id="4107" name="CasellaDiTesto 10">
            <a:extLst>
              <a:ext uri="{FF2B5EF4-FFF2-40B4-BE49-F238E27FC236}">
                <a16:creationId xmlns:a16="http://schemas.microsoft.com/office/drawing/2014/main" id="{11D645BC-C0E4-245C-95F0-13DFDB46F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313" y="4032250"/>
            <a:ext cx="611187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350" dirty="0"/>
              <a:t>DOPO</a:t>
            </a:r>
          </a:p>
        </p:txBody>
      </p:sp>
      <p:sp>
        <p:nvSpPr>
          <p:cNvPr id="30728" name="Rettangolo 12">
            <a:extLst>
              <a:ext uri="{FF2B5EF4-FFF2-40B4-BE49-F238E27FC236}">
                <a16:creationId xmlns:a16="http://schemas.microsoft.com/office/drawing/2014/main" id="{1E2A5DDD-1E01-0D3E-18F9-3BC572A8B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380038"/>
            <a:ext cx="59039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Relazione tra il trend di areale (variazione % di areale riproduttivo in Italia negli ultimi 30 anni), secondo i dati del reporting ai sensi della Direttiva Uccelli (Nardelli et al. 2015) e la temperatura media annuale dell’areale delle specie a livello Europeo.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it-IT" altLang="it-IT" sz="120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Il valore zero sull’asse verticale indica che non c’è stato cambiamento nel numero di aree riproduttive occupate negli ultimi 30 anni, </a:t>
            </a:r>
            <a:r>
              <a:rPr lang="it-IT" altLang="it-IT" sz="1200" u="sng">
                <a:latin typeface="Calibri" panose="020F0502020204030204" pitchFamily="34" charset="0"/>
              </a:rPr>
              <a:t>mentre una % positiva significa incremento, % negativa perdita di areale.</a:t>
            </a:r>
          </a:p>
        </p:txBody>
      </p:sp>
      <p:pic>
        <p:nvPicPr>
          <p:cNvPr id="30729" name="Picture 2" descr="Risultati immagini per cambiamento climatico globale">
            <a:extLst>
              <a:ext uri="{FF2B5EF4-FFF2-40B4-BE49-F238E27FC236}">
                <a16:creationId xmlns:a16="http://schemas.microsoft.com/office/drawing/2014/main" id="{EDE1E802-6B60-83E2-F7F4-89B1B107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7150" y="601663"/>
            <a:ext cx="5003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B4D7AF-A905-5354-6C2B-D60C6F2F2777}"/>
              </a:ext>
            </a:extLst>
          </p:cNvPr>
          <p:cNvSpPr txBox="1"/>
          <p:nvPr/>
        </p:nvSpPr>
        <p:spPr>
          <a:xfrm>
            <a:off x="6407150" y="531813"/>
            <a:ext cx="5003800" cy="260350"/>
          </a:xfrm>
          <a:prstGeom prst="rect">
            <a:avLst/>
          </a:prstGeom>
          <a:solidFill>
            <a:srgbClr val="FFFFCC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100" b="1" dirty="0">
                <a:solidFill>
                  <a:srgbClr val="FF0000"/>
                </a:solidFill>
                <a:latin typeface="+mj-lt"/>
              </a:rPr>
              <a:t>AREE MONTANE E ALTO COLLINARI</a:t>
            </a:r>
          </a:p>
        </p:txBody>
      </p:sp>
      <p:grpSp>
        <p:nvGrpSpPr>
          <p:cNvPr id="30731" name="Gruppo 4">
            <a:extLst>
              <a:ext uri="{FF2B5EF4-FFF2-40B4-BE49-F238E27FC236}">
                <a16:creationId xmlns:a16="http://schemas.microsoft.com/office/drawing/2014/main" id="{A91BD62C-43F1-09CF-54B2-CE3177E7D2A4}"/>
              </a:ext>
            </a:extLst>
          </p:cNvPr>
          <p:cNvGrpSpPr>
            <a:grpSpLocks/>
          </p:cNvGrpSpPr>
          <p:nvPr/>
        </p:nvGrpSpPr>
        <p:grpSpPr bwMode="auto">
          <a:xfrm>
            <a:off x="6272213" y="2116138"/>
            <a:ext cx="5432425" cy="3197225"/>
            <a:chOff x="6838951" y="2276475"/>
            <a:chExt cx="3698875" cy="2171700"/>
          </a:xfrm>
        </p:grpSpPr>
        <p:pic>
          <p:nvPicPr>
            <p:cNvPr id="30742" name="Immagine 2">
              <a:extLst>
                <a:ext uri="{FF2B5EF4-FFF2-40B4-BE49-F238E27FC236}">
                  <a16:creationId xmlns:a16="http://schemas.microsoft.com/office/drawing/2014/main" id="{175083DC-588C-425F-9844-215D650A8C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592"/>
            <a:stretch>
              <a:fillRect/>
            </a:stretch>
          </p:blipFill>
          <p:spPr bwMode="auto">
            <a:xfrm>
              <a:off x="6838951" y="2276475"/>
              <a:ext cx="3698875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CB5D35C4-941C-5F05-4AF3-1DDC1C332679}"/>
                </a:ext>
              </a:extLst>
            </p:cNvPr>
            <p:cNvSpPr/>
            <p:nvPr/>
          </p:nvSpPr>
          <p:spPr>
            <a:xfrm>
              <a:off x="7367516" y="3728947"/>
              <a:ext cx="1348976" cy="54023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350"/>
            </a:p>
          </p:txBody>
        </p:sp>
        <p:cxnSp>
          <p:nvCxnSpPr>
            <p:cNvPr id="4" name="Connettore diritto 3">
              <a:extLst>
                <a:ext uri="{FF2B5EF4-FFF2-40B4-BE49-F238E27FC236}">
                  <a16:creationId xmlns:a16="http://schemas.microsoft.com/office/drawing/2014/main" id="{4737046C-D2DE-1CE3-E415-2568F3462D20}"/>
                </a:ext>
              </a:extLst>
            </p:cNvPr>
            <p:cNvCxnSpPr>
              <a:cxnSpLocks/>
            </p:cNvCxnSpPr>
            <p:nvPr/>
          </p:nvCxnSpPr>
          <p:spPr>
            <a:xfrm>
              <a:off x="7079994" y="3863735"/>
              <a:ext cx="340702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02D015D1-79B1-D229-09C1-B0DC6EDF4834}"/>
              </a:ext>
            </a:extLst>
          </p:cNvPr>
          <p:cNvGrpSpPr>
            <a:grpSpLocks/>
          </p:cNvGrpSpPr>
          <p:nvPr/>
        </p:nvGrpSpPr>
        <p:grpSpPr bwMode="auto">
          <a:xfrm>
            <a:off x="4110038" y="2965450"/>
            <a:ext cx="1173162" cy="1071563"/>
            <a:chOff x="3477278" y="2412246"/>
            <a:chExt cx="1171822" cy="1071266"/>
          </a:xfrm>
        </p:grpSpPr>
        <p:pic>
          <p:nvPicPr>
            <p:cNvPr id="30738" name="Immagine 17">
              <a:extLst>
                <a:ext uri="{FF2B5EF4-FFF2-40B4-BE49-F238E27FC236}">
                  <a16:creationId xmlns:a16="http://schemas.microsoft.com/office/drawing/2014/main" id="{165F3AB4-746D-93E7-A6E5-B675DB1E3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909" y="2412246"/>
              <a:ext cx="515155" cy="54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Immagine 18">
              <a:extLst>
                <a:ext uri="{FF2B5EF4-FFF2-40B4-BE49-F238E27FC236}">
                  <a16:creationId xmlns:a16="http://schemas.microsoft.com/office/drawing/2014/main" id="{39071A71-C012-3B2B-4AB8-8FE6A4F95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77278" y="2492868"/>
              <a:ext cx="515154" cy="54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Immagine 16">
              <a:extLst>
                <a:ext uri="{FF2B5EF4-FFF2-40B4-BE49-F238E27FC236}">
                  <a16:creationId xmlns:a16="http://schemas.microsoft.com/office/drawing/2014/main" id="{D0DD6E34-B47F-52F6-F10F-9DB97FCFC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945" y="2729168"/>
              <a:ext cx="515155" cy="54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1" name="Immagine 4">
              <a:extLst>
                <a:ext uri="{FF2B5EF4-FFF2-40B4-BE49-F238E27FC236}">
                  <a16:creationId xmlns:a16="http://schemas.microsoft.com/office/drawing/2014/main" id="{ADB12B65-68F8-4CD3-D04E-A34A1D8F1F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54049" y="2942599"/>
              <a:ext cx="503125" cy="54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33" name="Immagine 20">
            <a:extLst>
              <a:ext uri="{FF2B5EF4-FFF2-40B4-BE49-F238E27FC236}">
                <a16:creationId xmlns:a16="http://schemas.microsoft.com/office/drawing/2014/main" id="{B4EE225D-E254-C510-005F-E308678A1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663" y="3770313"/>
            <a:ext cx="51593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Immagine 21">
            <a:extLst>
              <a:ext uri="{FF2B5EF4-FFF2-40B4-BE49-F238E27FC236}">
                <a16:creationId xmlns:a16="http://schemas.microsoft.com/office/drawing/2014/main" id="{C2A1772A-9E7B-B8F0-D2CF-6A670F22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763" y="4505325"/>
            <a:ext cx="514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Immagine 22">
            <a:extLst>
              <a:ext uri="{FF2B5EF4-FFF2-40B4-BE49-F238E27FC236}">
                <a16:creationId xmlns:a16="http://schemas.microsoft.com/office/drawing/2014/main" id="{84A83A51-0EB9-F6F4-A35D-C491BD116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213" y="4665663"/>
            <a:ext cx="51435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Immagine 23">
            <a:extLst>
              <a:ext uri="{FF2B5EF4-FFF2-40B4-BE49-F238E27FC236}">
                <a16:creationId xmlns:a16="http://schemas.microsoft.com/office/drawing/2014/main" id="{1234414A-171B-05C4-49F6-10B668A0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113" y="5140325"/>
            <a:ext cx="50323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66F3C45-9A2E-6F03-2392-8CB1331874FD}"/>
              </a:ext>
            </a:extLst>
          </p:cNvPr>
          <p:cNvSpPr/>
          <p:nvPr/>
        </p:nvSpPr>
        <p:spPr>
          <a:xfrm>
            <a:off x="1" y="-27384"/>
            <a:ext cx="12174786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0" eaLnBrk="1" hangingPunct="1">
              <a:tabLst>
                <a:tab pos="36000" algn="l"/>
              </a:tabLst>
              <a:defRPr/>
            </a:pP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	</a:t>
            </a:r>
            <a:r>
              <a:rPr lang="it-IT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itchFamily="34" charset="0"/>
              </a:rPr>
              <a:t>Paesaggi fragili e vulnerabili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6" id="{B125081D-033F-6B45-9EBD-2768DE4D7D32}" vid="{2D9BA688-9698-FA49-99DE-AF655241DA05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1500</Words>
  <Application>Microsoft Office PowerPoint</Application>
  <PresentationFormat>Widescreen</PresentationFormat>
  <Paragraphs>171</Paragraphs>
  <Slides>19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19</vt:i4>
      </vt:variant>
    </vt:vector>
  </HeadingPairs>
  <TitlesOfParts>
    <vt:vector size="36" baseType="lpstr">
      <vt:lpstr>Agency FB</vt:lpstr>
      <vt:lpstr>Amasis MT Pro Black</vt:lpstr>
      <vt:lpstr>Amasis MT Pro Light</vt:lpstr>
      <vt:lpstr>Aptos</vt:lpstr>
      <vt:lpstr>Arial</vt:lpstr>
      <vt:lpstr>Arial Black</vt:lpstr>
      <vt:lpstr>Arial Narrow</vt:lpstr>
      <vt:lpstr>Arial Nova Cond Light</vt:lpstr>
      <vt:lpstr>Bahnschrift SemiLight SemiConde</vt:lpstr>
      <vt:lpstr>Berlin Sans FB Demi</vt:lpstr>
      <vt:lpstr>Calibri</vt:lpstr>
      <vt:lpstr>Calibri Light</vt:lpstr>
      <vt:lpstr>Lucida Sans Unicode</vt:lpstr>
      <vt:lpstr>Script MT Bold</vt:lpstr>
      <vt:lpstr>Times New Roman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è….la Montagna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fa….la Montagna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Yannick.Zottino_2907</dc:creator>
  <cp:lastModifiedBy>ghirardialessia.gar@gmail.com</cp:lastModifiedBy>
  <cp:revision>37</cp:revision>
  <dcterms:created xsi:type="dcterms:W3CDTF">2023-10-04T10:19:11Z</dcterms:created>
  <dcterms:modified xsi:type="dcterms:W3CDTF">2024-06-13T17:03:44Z</dcterms:modified>
</cp:coreProperties>
</file>